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1"/>
  </p:notesMasterIdLst>
  <p:handoutMasterIdLst>
    <p:handoutMasterId r:id="rId32"/>
  </p:handoutMasterIdLst>
  <p:sldIdLst>
    <p:sldId id="258" r:id="rId5"/>
    <p:sldId id="265" r:id="rId6"/>
    <p:sldId id="300" r:id="rId7"/>
    <p:sldId id="301" r:id="rId8"/>
    <p:sldId id="272" r:id="rId9"/>
    <p:sldId id="2142532502" r:id="rId10"/>
    <p:sldId id="2147472561" r:id="rId11"/>
    <p:sldId id="268" r:id="rId12"/>
    <p:sldId id="2147472562" r:id="rId13"/>
    <p:sldId id="2147472569" r:id="rId14"/>
    <p:sldId id="2147472563" r:id="rId15"/>
    <p:sldId id="2147472567" r:id="rId16"/>
    <p:sldId id="2147472568" r:id="rId17"/>
    <p:sldId id="2147472570" r:id="rId18"/>
    <p:sldId id="2147472571" r:id="rId19"/>
    <p:sldId id="2147472572" r:id="rId20"/>
    <p:sldId id="2147472573" r:id="rId21"/>
    <p:sldId id="2147472564" r:id="rId22"/>
    <p:sldId id="2147472565" r:id="rId23"/>
    <p:sldId id="2147472566" r:id="rId24"/>
    <p:sldId id="2147472559" r:id="rId25"/>
    <p:sldId id="2147472560" r:id="rId26"/>
    <p:sldId id="277" r:id="rId27"/>
    <p:sldId id="282" r:id="rId28"/>
    <p:sldId id="287" r:id="rId29"/>
    <p:sldId id="299" r:id="rId30"/>
  </p:sldIdLst>
  <p:sldSz cx="12192000" cy="6858000"/>
  <p:notesSz cx="6858000" cy="9144000"/>
  <p:embeddedFontLst>
    <p:embeddedFont>
      <p:font typeface="Arial Black" panose="020B0A04020102020204" pitchFamily="34" charset="0"/>
      <p:bold r:id="rId33"/>
    </p:embeddedFont>
    <p:embeddedFont>
      <p:font typeface="Avenir Next LT Pro" panose="020B0504020202020204"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SimSun" panose="02010600030101010101" pitchFamily="2" charset="-122"/>
      <p:regular r:id="rId46"/>
    </p:embeddedFont>
    <p:embeddedFont>
      <p:font typeface="Speak Pro" panose="020B0504020101020102" pitchFamily="34" charset="0"/>
      <p:regular r:id="rId47"/>
      <p:bold r:id="rId48"/>
      <p:italic r:id="rId49"/>
      <p:boldItalic r:id="rId50"/>
    </p:embeddedFont>
  </p:embeddedFont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9AA6FF"/>
    <a:srgbClr val="C8C8C8"/>
    <a:srgbClr val="919BFF"/>
    <a:srgbClr val="BCBCBC"/>
    <a:srgbClr val="B0B0B0"/>
    <a:srgbClr val="838CFE"/>
    <a:srgbClr val="8C96FF"/>
    <a:srgbClr val="5A5A5A"/>
    <a:srgbClr val="7983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104" d="100"/>
          <a:sy n="104" d="100"/>
        </p:scale>
        <p:origin x="144" y="27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AR"/>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lang="es-ES" sz="1197" b="0" i="1" u="none" strike="noStrike" kern="1200" baseline="0" noProof="0">
                <a:solidFill>
                  <a:schemeClr val="tx2"/>
                </a:solidFill>
                <a:latin typeface="+mn-lt"/>
                <a:ea typeface="+mn-ea"/>
                <a:cs typeface="+mn-cs"/>
              </a:defRPr>
            </a:pPr>
            <a:endParaRPr lang="es-AR"/>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3EC2C4-DC98-4C6F-9839-1171F9032859}" type="datetime1">
              <a:rPr lang="es-ES" smtClean="0"/>
              <a:t>12/12/2023</a:t>
            </a:fld>
            <a:endParaRPr lang="es-ES"/>
          </a:p>
        </p:txBody>
      </p:sp>
      <p:sp>
        <p:nvSpPr>
          <p:cNvPr id="4" name="Marcador de pie de página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s-ES" smtClean="0"/>
              <a:t>‹Nº›</a:t>
            </a:fld>
            <a:endParaRPr lang="es-E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EF7EA21-051C-417D-8277-1480AAF3683F}" type="datetime1">
              <a:rPr lang="es-ES" noProof="0" smtClean="0"/>
              <a:t>12/12/2023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s-ES" noProof="0" smtClean="0"/>
              <a:t>‹Nº›</a:t>
            </a:fld>
            <a:endParaRPr lang="es-ES"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a:t>
            </a:fld>
            <a:endParaRPr lang="es-ES"/>
          </a:p>
        </p:txBody>
      </p:sp>
    </p:spTree>
    <p:extLst>
      <p:ext uri="{BB962C8B-B14F-4D97-AF65-F5344CB8AC3E}">
        <p14:creationId xmlns:p14="http://schemas.microsoft.com/office/powerpoint/2010/main" val="2615701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19</a:t>
            </a:fld>
            <a:endParaRPr lang="es-ES"/>
          </a:p>
        </p:txBody>
      </p:sp>
    </p:spTree>
    <p:extLst>
      <p:ext uri="{BB962C8B-B14F-4D97-AF65-F5344CB8AC3E}">
        <p14:creationId xmlns:p14="http://schemas.microsoft.com/office/powerpoint/2010/main" val="3364765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20</a:t>
            </a:fld>
            <a:endParaRPr lang="es-ES"/>
          </a:p>
        </p:txBody>
      </p:sp>
    </p:spTree>
    <p:extLst>
      <p:ext uri="{BB962C8B-B14F-4D97-AF65-F5344CB8AC3E}">
        <p14:creationId xmlns:p14="http://schemas.microsoft.com/office/powerpoint/2010/main" val="248275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640445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a:t>Generar confianza</a:t>
            </a:r>
          </a:p>
          <a:p>
            <a:r>
              <a:rPr lang="es-AR"/>
              <a:t>Procesos de escalamiento consistentes con el norte que hay que llegar, siendo agiles y transparentes,</a:t>
            </a:r>
          </a:p>
        </p:txBody>
      </p:sp>
    </p:spTree>
    <p:extLst>
      <p:ext uri="{BB962C8B-B14F-4D97-AF65-F5344CB8AC3E}">
        <p14:creationId xmlns:p14="http://schemas.microsoft.com/office/powerpoint/2010/main" val="253683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23</a:t>
            </a:fld>
            <a:endParaRPr lang="es-ES"/>
          </a:p>
        </p:txBody>
      </p:sp>
    </p:spTree>
    <p:extLst>
      <p:ext uri="{BB962C8B-B14F-4D97-AF65-F5344CB8AC3E}">
        <p14:creationId xmlns:p14="http://schemas.microsoft.com/office/powerpoint/2010/main" val="4209532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24</a:t>
            </a:fld>
            <a:endParaRPr lang="es-ES"/>
          </a:p>
        </p:txBody>
      </p:sp>
    </p:spTree>
    <p:extLst>
      <p:ext uri="{BB962C8B-B14F-4D97-AF65-F5344CB8AC3E}">
        <p14:creationId xmlns:p14="http://schemas.microsoft.com/office/powerpoint/2010/main" val="2134948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25</a:t>
            </a:fld>
            <a:endParaRPr lang="es-ES"/>
          </a:p>
        </p:txBody>
      </p:sp>
    </p:spTree>
    <p:extLst>
      <p:ext uri="{BB962C8B-B14F-4D97-AF65-F5344CB8AC3E}">
        <p14:creationId xmlns:p14="http://schemas.microsoft.com/office/powerpoint/2010/main" val="3021695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26</a:t>
            </a:fld>
            <a:endParaRPr lang="es-ES"/>
          </a:p>
        </p:txBody>
      </p:sp>
    </p:spTree>
    <p:extLst>
      <p:ext uri="{BB962C8B-B14F-4D97-AF65-F5344CB8AC3E}">
        <p14:creationId xmlns:p14="http://schemas.microsoft.com/office/powerpoint/2010/main" val="16666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2</a:t>
            </a:fld>
            <a:endParaRPr lang="es-ES"/>
          </a:p>
        </p:txBody>
      </p:sp>
    </p:spTree>
    <p:extLst>
      <p:ext uri="{BB962C8B-B14F-4D97-AF65-F5344CB8AC3E}">
        <p14:creationId xmlns:p14="http://schemas.microsoft.com/office/powerpoint/2010/main" val="1313173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3</a:t>
            </a:fld>
            <a:endParaRPr lang="es-ES"/>
          </a:p>
        </p:txBody>
      </p:sp>
    </p:spTree>
    <p:extLst>
      <p:ext uri="{BB962C8B-B14F-4D97-AF65-F5344CB8AC3E}">
        <p14:creationId xmlns:p14="http://schemas.microsoft.com/office/powerpoint/2010/main" val="331353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4</a:t>
            </a:fld>
            <a:endParaRPr lang="es-ES"/>
          </a:p>
        </p:txBody>
      </p:sp>
    </p:spTree>
    <p:extLst>
      <p:ext uri="{BB962C8B-B14F-4D97-AF65-F5344CB8AC3E}">
        <p14:creationId xmlns:p14="http://schemas.microsoft.com/office/powerpoint/2010/main" val="51214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5</a:t>
            </a:fld>
            <a:endParaRPr lang="es-ES"/>
          </a:p>
        </p:txBody>
      </p:sp>
    </p:spTree>
    <p:extLst>
      <p:ext uri="{BB962C8B-B14F-4D97-AF65-F5344CB8AC3E}">
        <p14:creationId xmlns:p14="http://schemas.microsoft.com/office/powerpoint/2010/main" val="109338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7</a:t>
            </a:fld>
            <a:endParaRPr lang="es-ES"/>
          </a:p>
        </p:txBody>
      </p:sp>
    </p:spTree>
    <p:extLst>
      <p:ext uri="{BB962C8B-B14F-4D97-AF65-F5344CB8AC3E}">
        <p14:creationId xmlns:p14="http://schemas.microsoft.com/office/powerpoint/2010/main" val="2670222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8</a:t>
            </a:fld>
            <a:endParaRPr lang="es-ES"/>
          </a:p>
        </p:txBody>
      </p:sp>
    </p:spTree>
    <p:extLst>
      <p:ext uri="{BB962C8B-B14F-4D97-AF65-F5344CB8AC3E}">
        <p14:creationId xmlns:p14="http://schemas.microsoft.com/office/powerpoint/2010/main" val="382158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9</a:t>
            </a:fld>
            <a:endParaRPr lang="es-ES"/>
          </a:p>
        </p:txBody>
      </p:sp>
    </p:spTree>
    <p:extLst>
      <p:ext uri="{BB962C8B-B14F-4D97-AF65-F5344CB8AC3E}">
        <p14:creationId xmlns:p14="http://schemas.microsoft.com/office/powerpoint/2010/main" val="2541580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0FBDF500-FE05-4D50-AB42-37EDEB80A66C}" type="slidenum">
              <a:rPr lang="es-ES" smtClean="0"/>
              <a:t>18</a:t>
            </a:fld>
            <a:endParaRPr lang="es-ES"/>
          </a:p>
        </p:txBody>
      </p:sp>
    </p:spTree>
    <p:extLst>
      <p:ext uri="{BB962C8B-B14F-4D97-AF65-F5344CB8AC3E}">
        <p14:creationId xmlns:p14="http://schemas.microsoft.com/office/powerpoint/2010/main" val="1885538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rgbClr val="7030A0"/>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s-ES" noProof="0" dirty="0"/>
              <a:t>TÍTULO DE LA PRESENTACIÓN</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60BD848-58A6-41CF-A43E-751F04850A28}"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5032E97-E999-4C73-B14D-FD6E9ACC93FE}" type="datetime1">
              <a:rPr lang="es-ES" noProof="0" smtClean="0"/>
              <a:t>12/12/2023</a:t>
            </a:fld>
            <a:endParaRPr lang="es-ES" noProof="0" dirty="0"/>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42BF86AC-8A79-475E-ABE0-17755B72E446}"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7" name="Conector recto 6">
            <a:extLst>
              <a:ext uri="{FF2B5EF4-FFF2-40B4-BE49-F238E27FC236}">
                <a16:creationId xmlns:a16="http://schemas.microsoft.com/office/drawing/2014/main" id="{7900A71E-3FCF-4E9F-9CE1-57411851763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1FC588-50A1-4599-8C29-F8BB1D4DEFD9}"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Encabezado de sección">
    <p:spTree>
      <p:nvGrpSpPr>
        <p:cNvPr id="1" name=""/>
        <p:cNvGrpSpPr/>
        <p:nvPr/>
      </p:nvGrpSpPr>
      <p:grpSpPr>
        <a:xfrm>
          <a:off x="0" y="0"/>
          <a:ext cx="0" cy="0"/>
          <a:chOff x="0" y="0"/>
          <a:chExt cx="0" cy="0"/>
        </a:xfrm>
      </p:grpSpPr>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rgbClr val="7E36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s-ES" noProof="0"/>
              <a:t>SECCIÓN</a:t>
            </a:r>
            <a:br>
              <a:rPr lang="es-ES" noProof="0"/>
            </a:br>
            <a:r>
              <a:rPr lang="es-ES" noProof="0"/>
              <a:t>DIAPOSITIVA DIVISORIA</a:t>
            </a:r>
          </a:p>
        </p:txBody>
      </p:sp>
      <p:sp>
        <p:nvSpPr>
          <p:cNvPr id="3" name="Marcador de texto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Subtítulo de la sección</a:t>
            </a:r>
          </a:p>
        </p:txBody>
      </p:sp>
      <p:sp>
        <p:nvSpPr>
          <p:cNvPr id="4" name="Marcador de fecha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7BCB08A6-2ED5-484D-9908-50EB0EB5D87D}"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1" name="Conector recto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4E82708-1200-4994-BC22-E198B8665A47}"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s-ES" noProof="0"/>
              <a:t>SECCIÓN</a:t>
            </a:r>
            <a:br>
              <a:rPr lang="es-ES" noProof="0"/>
            </a:br>
            <a:r>
              <a:rPr lang="es-ES" noProof="0"/>
              <a:t>DIAPOSITIVA DIVISORIA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11DFF56-2298-432F-9692-8F697EEF464B}"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C6F1CFDA-2DF0-4BA4-908C-541CE65DB6F1}" type="datetime1">
              <a:rPr lang="es-ES" noProof="0" smtClean="0"/>
              <a:t>12/12/2023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sp>
        <p:nvSpPr>
          <p:cNvPr id="18" name="Marcador de contenido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os objetos">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5" name="Marcador de posición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4820E21-F680-4193-8765-FC9361BA553F}" type="datetime1">
              <a:rPr lang="es-ES" noProof="0" smtClean="0"/>
              <a:t>12/12/2023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F78574EA-1B80-4D53-A1C5-929097CBD6A1}"/>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s-ES" noProof="0"/>
              <a:t>DOS CONTENIDOS</a:t>
            </a:r>
            <a:br>
              <a:rPr lang="es-ES" noProof="0"/>
            </a:br>
            <a:r>
              <a:rPr lang="es-ES" noProof="0"/>
              <a:t>DIAPOSITIVA</a:t>
            </a:r>
          </a:p>
        </p:txBody>
      </p:sp>
      <p:sp>
        <p:nvSpPr>
          <p:cNvPr id="3" name="Marcador de texto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7097E468-350A-41FF-89DD-A92CA8FDCE0A}" type="datetime1">
              <a:rPr lang="es-ES" noProof="0" smtClean="0"/>
              <a:t>12/12/2023</a:t>
            </a:fld>
            <a:endParaRPr lang="es-ES" noProof="0"/>
          </a:p>
        </p:txBody>
      </p:sp>
      <p:sp>
        <p:nvSpPr>
          <p:cNvPr id="8" name="Marcador de pie de página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3" name="Conector recto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239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Marcador de contenido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5" name="Marcador de posición de contenido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s-ES" noProof="0" dirty="0"/>
              <a:t>PRESENTACIÓN</a:t>
            </a:r>
            <a:br>
              <a:rPr lang="es-ES" noProof="0" dirty="0"/>
            </a:br>
            <a:r>
              <a:rPr lang="es-ES" noProof="0" dirty="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B6C3AA-F712-469B-88F9-471FD6E0D58A}"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8E081AA-CB4A-46C9-B320-DE72C5FEFF92}"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Marcador de contenido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DOS CONTENIDOS</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5A893E0-4834-40AD-BE5E-EC948875A269}"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Marcador de contenido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9" name="Marcador de posición de contenido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7F391F5-C1A6-4748-A5AC-7895ACD5B207}"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n y título">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F22A596-D62C-4D9A-B2C5-ED28D327DEFD}"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1" name="Conector recto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E25C7F29-6151-4F91-80D1-C96C51C06795}"/>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s-ES" noProof="0"/>
              <a:t>DIAPOSITIVA DE IMAGEN</a:t>
            </a:r>
          </a:p>
        </p:txBody>
      </p:sp>
      <p:sp>
        <p:nvSpPr>
          <p:cNvPr id="5" name="Marcador de fecha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2B2052F1-E2F3-4890-BB01-52C50637C391}"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Marcador de posición de imagen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Marcador de texto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n y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Marcador de posición de imagen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825A72E-876E-4DD0-BAEC-1E6593DD3612}"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n y título">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AA1234-55A3-466D-B43D-CD84A00E8F1F}"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2" name="Conector recto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D4B58320-7BD4-42A4-940F-71D9A2216F86}" type="datetime1">
              <a:rPr lang="es-ES" noProof="0" smtClean="0"/>
              <a:t>12/12/2023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41608C5-943E-47C4-A9DF-0D20C10E3D74}" type="datetime1">
              <a:rPr lang="es-ES" noProof="0" smtClean="0"/>
              <a:t>12/12/2023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7" name="Conector recto 16">
            <a:extLst>
              <a:ext uri="{FF2B5EF4-FFF2-40B4-BE49-F238E27FC236}">
                <a16:creationId xmlns:a16="http://schemas.microsoft.com/office/drawing/2014/main" id="{166915A3-52A7-4C8C-B8EC-41071CB1A90B}"/>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6" name="Conector recto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Marcador de texto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9" name="Conector recto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s-ES" noProof="0"/>
              <a:t>DIAPOSITIVA CON GRÁFICO</a:t>
            </a:r>
          </a:p>
        </p:txBody>
      </p:sp>
      <p:sp>
        <p:nvSpPr>
          <p:cNvPr id="3" name="Marcador de fecha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0A9D9067-D2E2-47C9-9D70-DDEB246025F4}" type="datetime1">
              <a:rPr lang="es-ES" noProof="0" smtClean="0"/>
              <a:t>12/12/2023</a:t>
            </a:fld>
            <a:endParaRPr lang="es-ES" noProof="0"/>
          </a:p>
        </p:txBody>
      </p:sp>
      <p:sp>
        <p:nvSpPr>
          <p:cNvPr id="4" name="Marcador de pie de página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8" name="Rectángulo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Marcador de texto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11" name="Marcador de texto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contenido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13" name="Conector recto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PRESENTACIÓN</a:t>
            </a:r>
            <a:br>
              <a:rPr lang="es-ES" noProof="0"/>
            </a:br>
            <a:r>
              <a:rPr lang="es-ES" noProof="0"/>
              <a:t>TÍTULO</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D675EC3-B29B-402B-A789-7A4B913FF80C}"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183D3-13EF-42A0-B957-E8C36E4D526B}"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Marcador de texto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s-ES" noProof="0"/>
              <a:t>GRÁFICO</a:t>
            </a:r>
            <a:br>
              <a:rPr lang="es-ES" noProof="0"/>
            </a:br>
            <a:r>
              <a:rPr lang="es-ES" noProof="0"/>
              <a:t>DIAPOSITIVA</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7190557-0C2C-40CB-8542-C8B00810E365}"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posición de contenido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contenido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cxnSp>
        <p:nvCxnSpPr>
          <p:cNvPr id="22" name="Conector recto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1D7EBBC-ACAC-43E3-AAC9-6FD1EC442AE0}"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n con leyenda">
    <p:bg>
      <p:bgPr>
        <a:solidFill>
          <a:schemeClr val="bg1"/>
        </a:solid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s-ES" noProof="0"/>
              <a:t>DIAPOSTIVA DE</a:t>
            </a:r>
            <a:br>
              <a:rPr lang="es-ES" noProof="0"/>
            </a:br>
            <a:r>
              <a:rPr lang="es-ES" noProof="0"/>
              <a:t>IMAGEN CON LEYENDA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estilo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F855DD25-8EB1-484C-BA01-B6D484D36929}"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8707FDA-D4BE-43FA-91CD-CBA55EB8CA17}"/>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E0ABF3E0-EB72-44D4-BAF1-F289196B58F8}"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Marcador de texto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20" name="Conector recto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n con ley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s-ES" noProof="0"/>
              <a:t>IMAGEN</a:t>
            </a:r>
            <a:br>
              <a:rPr lang="es-ES" noProof="0"/>
            </a:br>
            <a:r>
              <a:rPr lang="es-ES" noProof="0"/>
              <a:t>CON</a:t>
            </a:r>
            <a:br>
              <a:rPr lang="es-ES" noProof="0"/>
            </a:br>
            <a:r>
              <a:rPr lang="es-ES" noProof="0"/>
              <a:t>LEYENDA</a:t>
            </a:r>
            <a:br>
              <a:rPr lang="es-ES" noProof="0"/>
            </a:br>
            <a:r>
              <a:rPr lang="es-ES" noProof="0"/>
              <a:t>DIAPOSITIVA</a:t>
            </a:r>
          </a:p>
        </p:txBody>
      </p:sp>
      <p:sp>
        <p:nvSpPr>
          <p:cNvPr id="3" name="Marcador de posición de imagen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5" name="Marcador de fecha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4A676F2B-5A63-451F-8F15-A1FC95B64046}"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Marcador de texto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3" name="Conector recto 12">
            <a:extLst>
              <a:ext uri="{FF2B5EF4-FFF2-40B4-BE49-F238E27FC236}">
                <a16:creationId xmlns:a16="http://schemas.microsoft.com/office/drawing/2014/main" id="{943ED311-FC15-4C06-8B1C-5C57F3F9A786}"/>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n con leyenda">
    <p:bg>
      <p:bgPr>
        <a:solidFill>
          <a:schemeClr val="bg1"/>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s-ES" noProof="0"/>
              <a:t>Haga clic en el icono para agregar una imagen</a:t>
            </a:r>
          </a:p>
        </p:txBody>
      </p:sp>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cxnSp>
        <p:nvCxnSpPr>
          <p:cNvPr id="20" name="Conector recto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s-ES" noProof="0"/>
              <a:t>IMAGEN</a:t>
            </a:r>
            <a:br>
              <a:rPr lang="es-ES" noProof="0"/>
            </a:br>
            <a:r>
              <a:rPr lang="es-ES" noProof="0"/>
              <a:t>DIAPOSITIVA</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60AB6BC-6D6C-484C-ADEC-627382BB4C77}"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7" name="Conector recto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2" name="Conector recto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arcador de texto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ED55CBC-2531-45C2-BFC2-A5F86906DC42}"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nformación general">
    <p:bg>
      <p:bgPr>
        <a:solidFill>
          <a:schemeClr val="bg1"/>
        </a:solid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530A72A-C242-4D01-B441-9B433A12A1F5}"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bg2"/>
              </a:solidFill>
            </a:endParaRPr>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s-ES" noProof="0"/>
              <a:t>Haga clic en el icono para agregar una imagen</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DIAPOSITIVA DE INFORMACIÓN GENERAL</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1CEC10E-94B4-4723-9AC4-ED7C1647FDD0}"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cxnSp>
        <p:nvCxnSpPr>
          <p:cNvPr id="57" name="Conector recto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9904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D23BFC-B81B-4DB0-9FA7-6B009EDA93B3}"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3516C64-ACA4-44F8-B272-9757EB818AE6}"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Marcador de texto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Información gener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ángulo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s-ES" noProof="0"/>
              <a:t>INFORMACIÓN GENERAL</a:t>
            </a:r>
            <a:br>
              <a:rPr lang="es-ES" noProof="0"/>
            </a:br>
            <a:r>
              <a:rPr lang="es-ES" noProof="0"/>
              <a:t>DIAPOSITIVA</a:t>
            </a:r>
          </a:p>
        </p:txBody>
      </p:sp>
      <p:sp>
        <p:nvSpPr>
          <p:cNvPr id="4" name="Marcador de texto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1</a:t>
            </a:r>
          </a:p>
        </p:txBody>
      </p:sp>
      <p:sp>
        <p:nvSpPr>
          <p:cNvPr id="5" name="Marcador de fecha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FBC3C2C7-290E-42AD-BD43-597B288F986B}" type="datetime1">
              <a:rPr lang="es-ES" noProof="0" smtClean="0"/>
              <a:t>12/12/2023</a:t>
            </a:fld>
            <a:endParaRPr lang="es-ES" noProof="0"/>
          </a:p>
        </p:txBody>
      </p:sp>
      <p:sp>
        <p:nvSpPr>
          <p:cNvPr id="6" name="Marcador de pie de página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cxnSp>
        <p:nvCxnSpPr>
          <p:cNvPr id="12" name="Conector recto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4" name="Conector recto 13">
            <a:extLst>
              <a:ext uri="{FF2B5EF4-FFF2-40B4-BE49-F238E27FC236}">
                <a16:creationId xmlns:a16="http://schemas.microsoft.com/office/drawing/2014/main" id="{897F17BC-9B89-4B33-A693-1583A7EAEED0}"/>
              </a:ext>
            </a:extLst>
          </p:cNvPr>
          <p:cNvCxnSpPr>
            <a:cxnSpLocks/>
          </p:cNvCxnSpPr>
          <p:nvPr userDrawn="1"/>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2</a:t>
            </a:r>
          </a:p>
        </p:txBody>
      </p:sp>
      <p:sp>
        <p:nvSpPr>
          <p:cNvPr id="36" name="Marcador de texto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3</a:t>
            </a:r>
          </a:p>
        </p:txBody>
      </p:sp>
      <p:sp>
        <p:nvSpPr>
          <p:cNvPr id="37" name="Marcador de texto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4</a:t>
            </a:r>
          </a:p>
        </p:txBody>
      </p:sp>
      <p:sp>
        <p:nvSpPr>
          <p:cNvPr id="38" name="Marcador de texto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5</a:t>
            </a:r>
          </a:p>
        </p:txBody>
      </p:sp>
      <p:sp>
        <p:nvSpPr>
          <p:cNvPr id="39" name="Marcador de texto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Título del elemento 6</a:t>
            </a:r>
          </a:p>
        </p:txBody>
      </p:sp>
      <p:sp>
        <p:nvSpPr>
          <p:cNvPr id="40" name="Marcador de texto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1" name="Marcador de posición de texto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2" name="Marcador de posición de texto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3" name="Marcador de texto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4" name="Marcador de posición de texto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5" name="Marcador de posición de texto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s-ES" noProof="0"/>
              <a:t>Haga clic para modificar los estilos de texto del patrón</a:t>
            </a:r>
          </a:p>
        </p:txBody>
      </p:sp>
      <p:sp>
        <p:nvSpPr>
          <p:cNvPr id="47" name="Marcador de posición de imagen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8" name="Marcador de posición de imagen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49" name="Marcador de posición de imagen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0" name="Marcador de posición de imagen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1" name="Marcador de posición de imagen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2" name="Marcador de posición de imagen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s-ES" noProof="0"/>
              <a:t>Haga clic en el icono para agregar una imagen</a:t>
            </a:r>
          </a:p>
        </p:txBody>
      </p:sp>
      <p:sp>
        <p:nvSpPr>
          <p:cNvPr id="54" name="Rectángulo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s-ES" noProof="0"/>
              <a:t>MUCHAS</a:t>
            </a:r>
            <a:br>
              <a:rPr lang="es-ES" noProof="0"/>
            </a:br>
            <a:r>
              <a:rPr lang="es-ES" noProof="0"/>
              <a:t>GRACIAS</a:t>
            </a:r>
          </a:p>
        </p:txBody>
      </p:sp>
      <p:sp>
        <p:nvSpPr>
          <p:cNvPr id="4" name="Marcador de fecha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24DF7C1F-796E-45A0-A3CE-A1B6D61A2297}"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Subtítulo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cxnSp>
        <p:nvCxnSpPr>
          <p:cNvPr id="11" name="Conector recto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Marcador de texto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B5C332F-75E8-447A-ACC6-1C8218FF481D}"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C0D6986-5745-470C-B0DA-6574B35EB694}"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s-ES" noProof="0"/>
              <a:t>MUCHAS</a:t>
            </a:r>
            <a:br>
              <a:rPr lang="es-ES" noProof="0"/>
            </a:br>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a:t>
            </a:r>
            <a:br>
              <a:rPr lang="es-ES" noProof="0"/>
            </a:br>
            <a:r>
              <a:rPr lang="es-ES" noProof="0"/>
              <a:t>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BF27615-44E6-4A66-B813-CC2A5564A1E2}"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a de agradecimi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¡GRACIAS!</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82F7F1E-D36A-4FE2-9612-A75FAA4F7D37}"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s-ES" noProof="0" smtClean="0"/>
              <a:pPr rtl="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cxnSp>
        <p:nvCxnSpPr>
          <p:cNvPr id="14" name="Conector recto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5C64-8DE3-41D5-9721-908DD6F967CF}"/>
              </a:ext>
            </a:extLst>
          </p:cNvPr>
          <p:cNvSpPr>
            <a:spLocks noGrp="1"/>
          </p:cNvSpPr>
          <p:nvPr>
            <p:ph type="title"/>
          </p:nvPr>
        </p:nvSpPr>
        <p:spPr/>
        <p:txBody>
          <a:bodyPr/>
          <a:lstStyle/>
          <a:p>
            <a:r>
              <a:rPr lang="en-US"/>
              <a:t>Click to edit Master title style</a:t>
            </a:r>
            <a:endParaRPr lang="es-AR"/>
          </a:p>
        </p:txBody>
      </p:sp>
      <p:sp>
        <p:nvSpPr>
          <p:cNvPr id="3" name="Footer Placeholder 2">
            <a:extLst>
              <a:ext uri="{FF2B5EF4-FFF2-40B4-BE49-F238E27FC236}">
                <a16:creationId xmlns:a16="http://schemas.microsoft.com/office/drawing/2014/main" id="{22F3364B-9537-4EC3-99E9-D7BE5BC2B82C}"/>
              </a:ext>
            </a:extLst>
          </p:cNvPr>
          <p:cNvSpPr>
            <a:spLocks noGrp="1"/>
          </p:cNvSpPr>
          <p:nvPr>
            <p:ph type="ftr" sz="quarter" idx="10"/>
          </p:nvPr>
        </p:nvSpPr>
        <p:spPr/>
        <p:txBody>
          <a:bodyPr/>
          <a:lstStyle/>
          <a:p>
            <a:r>
              <a:rPr lang="es-ES"/>
              <a:t>Copyright © 2020 Accenture. All rights reserved.</a:t>
            </a:r>
          </a:p>
        </p:txBody>
      </p:sp>
      <p:sp>
        <p:nvSpPr>
          <p:cNvPr id="4" name="Slide Number Placeholder 3">
            <a:extLst>
              <a:ext uri="{FF2B5EF4-FFF2-40B4-BE49-F238E27FC236}">
                <a16:creationId xmlns:a16="http://schemas.microsoft.com/office/drawing/2014/main" id="{5F2E03C4-3A22-4ADC-B07D-3B495553B6C2}"/>
              </a:ext>
            </a:extLst>
          </p:cNvPr>
          <p:cNvSpPr>
            <a:spLocks noGrp="1"/>
          </p:cNvSpPr>
          <p:nvPr>
            <p:ph type="sldNum" sz="quarter" idx="11"/>
          </p:nvPr>
        </p:nvSpPr>
        <p:spPr/>
        <p:txBody>
          <a:bodyPr/>
          <a:lstStyle/>
          <a:p>
            <a:fld id="{7525EB02-B4A4-4F85-A0C3-E9FE533AE184}" type="slidenum">
              <a:rPr lang="es-AR" smtClean="0"/>
              <a:pPr/>
              <a:t>‹Nº›</a:t>
            </a:fld>
            <a:endParaRPr lang="es-AR"/>
          </a:p>
        </p:txBody>
      </p:sp>
    </p:spTree>
    <p:extLst>
      <p:ext uri="{BB962C8B-B14F-4D97-AF65-F5344CB8AC3E}">
        <p14:creationId xmlns:p14="http://schemas.microsoft.com/office/powerpoint/2010/main" val="680388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a:t>Drag picture to placeholder </a:t>
            </a:r>
          </a:p>
          <a:p>
            <a:r>
              <a:rPr lang="en-GB"/>
              <a:t>or click icon to add</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a:t>Drag picture to placeholder </a:t>
            </a:r>
          </a:p>
          <a:p>
            <a:pPr marL="228600" lvl="0" indent="-228600" algn="ctr"/>
            <a:r>
              <a:rPr lang="en-GB"/>
              <a:t>or click icon to add</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2022 Accenture. All rights reserved.</a:t>
            </a:r>
          </a:p>
        </p:txBody>
      </p:sp>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‹Nº›</a:t>
            </a:fld>
            <a:endParaRPr lang="en-US">
              <a:solidFill>
                <a:schemeClr val="bg1"/>
              </a:solidFill>
            </a:endParaRPr>
          </a:p>
        </p:txBody>
      </p:sp>
      <p:sp>
        <p:nvSpPr>
          <p:cNvPr id="3" name="Rectángulo 2">
            <a:extLst>
              <a:ext uri="{FF2B5EF4-FFF2-40B4-BE49-F238E27FC236}">
                <a16:creationId xmlns:a16="http://schemas.microsoft.com/office/drawing/2014/main" id="{D9E0D04F-BDA4-4CE9-007F-AC7FAEBED49F}"/>
              </a:ext>
            </a:extLst>
          </p:cNvPr>
          <p:cNvSpPr/>
          <p:nvPr userDrawn="1"/>
        </p:nvSpPr>
        <p:spPr>
          <a:xfrm>
            <a:off x="6095918" y="-4761"/>
            <a:ext cx="3047944" cy="3159040"/>
          </a:xfrm>
          <a:prstGeom prst="rect">
            <a:avLst/>
          </a:prstGeom>
          <a:gradFill flip="none" rotWithShape="1">
            <a:gsLst>
              <a:gs pos="22000">
                <a:srgbClr val="009ADA"/>
              </a:gs>
              <a:gs pos="55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9099478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s-ES" noProof="0"/>
              <a:t>TÍTULO DE LA PRESENTACIÓN</a:t>
            </a:r>
          </a:p>
        </p:txBody>
      </p:sp>
      <p:sp>
        <p:nvSpPr>
          <p:cNvPr id="3" name="Subtítulo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Lorem Ipsum Dolor</a:t>
            </a:r>
          </a:p>
        </p:txBody>
      </p:sp>
      <p:sp>
        <p:nvSpPr>
          <p:cNvPr id="4" name="Marcador de fecha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1D9044C-C266-46F6-BBC8-959B79DC58EB}"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10" name="Rectángulo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2" name="Conector recto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Marcador de texto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s-E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626308C-D72B-44ED-B851-7C27082C4B16}"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75F183A-E288-4F10-BE34-3254C4B31A04}"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s-ES" noProof="0"/>
              <a:t>DIAPOSITIVA DE CONTENIDO</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D30B1C3-B417-4ACE-9167-916EFB81DC17}"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99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s-ES" noProof="0"/>
              <a:t>CONTENIDO</a:t>
            </a:r>
            <a:br>
              <a:rPr lang="es-ES" noProof="0"/>
            </a:br>
            <a:r>
              <a:rPr lang="es-ES" noProof="0"/>
              <a:t>DIAPOSITIVA</a:t>
            </a:r>
          </a:p>
        </p:txBody>
      </p:sp>
      <p:sp>
        <p:nvSpPr>
          <p:cNvPr id="3" name="Marcador de contenido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86136C0-528A-4C74-BAEC-082EFAF86D51}" type="datetime1">
              <a:rPr lang="es-ES" noProof="0" smtClean="0"/>
              <a:t>12/12/2023</a:t>
            </a:fld>
            <a:endParaRPr lang="es-ES" noProof="0"/>
          </a:p>
        </p:txBody>
      </p:sp>
      <p:sp>
        <p:nvSpPr>
          <p:cNvPr id="5" name="Marcador de pie de página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s-ES" noProof="0" smtClean="0"/>
              <a:t>‹Nº›</a:t>
            </a:fld>
            <a:endParaRPr lang="es-ES" noProof="0"/>
          </a:p>
        </p:txBody>
      </p:sp>
      <p:sp>
        <p:nvSpPr>
          <p:cNvPr id="9" name="Rectángulo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0" name="Conector recto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ítulo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Subtítulo de diapositiva</a:t>
            </a:r>
          </a:p>
        </p:txBody>
      </p:sp>
      <p:cxnSp>
        <p:nvCxnSpPr>
          <p:cNvPr id="13" name="Conector recto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s-ES" noProof="0"/>
              <a:t>20XX</a:t>
            </a:r>
          </a:p>
        </p:txBody>
      </p:sp>
      <p:cxnSp>
        <p:nvCxnSpPr>
          <p:cNvPr id="18" name="Conector recto 17">
            <a:extLst>
              <a:ext uri="{FF2B5EF4-FFF2-40B4-BE49-F238E27FC236}">
                <a16:creationId xmlns:a16="http://schemas.microsoft.com/office/drawing/2014/main" id="{DB2A467A-5EC5-4E43-861E-F15D1E487F6D}"/>
              </a:ext>
            </a:extLst>
          </p:cNvPr>
          <p:cNvCxnSpPr>
            <a:cxnSpLocks/>
          </p:cNvCxnSpPr>
          <p:nvPr userDrawn="1"/>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s-ES" noProof="0"/>
              <a:t>Título de la presentación</a:t>
            </a:r>
          </a:p>
        </p:txBody>
      </p:sp>
      <p:sp>
        <p:nvSpPr>
          <p:cNvPr id="2" name="Marcador de título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3CEB3F9C-CC28-4BCA-8DB0-AC6E5A8EF94F}" type="datetime1">
              <a:rPr lang="es-ES" noProof="0" smtClean="0"/>
              <a:t>12/12/2023</a:t>
            </a:fld>
            <a:endParaRPr lang="es-ES" noProof="0"/>
          </a:p>
        </p:txBody>
      </p:sp>
      <p:sp>
        <p:nvSpPr>
          <p:cNvPr id="6" name="Marcador de número de diapositiva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s-ES" noProof="0" smtClean="0"/>
              <a:pPr rtl="0"/>
              <a:t>‹Nº›</a:t>
            </a:fld>
            <a:endParaRPr lang="es-ES"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9"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 id="2147483698" r:id="rId47"/>
    <p:sldLayoutId id="2147483699" r:id="rId48"/>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7.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7.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48.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hyperlink" Target="https://www.pngall.com/settings-png/download/37476" TargetMode="External"/><Relationship Id="rId4" Type="http://schemas.openxmlformats.org/officeDocument/2006/relationships/image" Target="../media/image53.sv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31.svg"/><Relationship Id="rId2" Type="http://schemas.openxmlformats.org/officeDocument/2006/relationships/notesSlide" Target="../notesSlides/notesSlide13.xml"/><Relationship Id="rId1" Type="http://schemas.openxmlformats.org/officeDocument/2006/relationships/slideLayout" Target="../slideLayouts/slideLayout48.xml"/><Relationship Id="rId6" Type="http://schemas.openxmlformats.org/officeDocument/2006/relationships/image" Target="../media/image55.svg"/><Relationship Id="rId11" Type="http://schemas.openxmlformats.org/officeDocument/2006/relationships/image" Target="../media/image30.png"/><Relationship Id="rId5" Type="http://schemas.openxmlformats.org/officeDocument/2006/relationships/image" Target="../media/image54.png"/><Relationship Id="rId10" Type="http://schemas.openxmlformats.org/officeDocument/2006/relationships/hyperlink" Target="https://www.pngall.com/settings-png/download/37476" TargetMode="External"/><Relationship Id="rId4" Type="http://schemas.openxmlformats.org/officeDocument/2006/relationships/image" Target="../media/image53.sv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1</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5" y="4875788"/>
            <a:ext cx="8816109" cy="795073"/>
          </a:xfrm>
        </p:spPr>
        <p:txBody>
          <a:bodyPr rtlCol="0">
            <a:normAutofit/>
          </a:bodyPr>
          <a:lstStyle/>
          <a:p>
            <a:pPr algn="ctr"/>
            <a:r>
              <a:rPr lang="es-AR" sz="4000" b="0" i="0" dirty="0">
                <a:effectLst/>
                <a:latin typeface="Arial Black" panose="020B0A04020102020204" pitchFamily="34" charset="0"/>
              </a:rPr>
              <a:t>ANÁLISIS DE INTERACCIONES</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CB83E2-19D0-6126-9EB6-590A1F37AB5C}"/>
              </a:ext>
            </a:extLst>
          </p:cNvPr>
          <p:cNvPicPr>
            <a:picLocks noChangeAspect="1"/>
          </p:cNvPicPr>
          <p:nvPr/>
        </p:nvPicPr>
        <p:blipFill>
          <a:blip r:embed="rId2"/>
          <a:stretch>
            <a:fillRect/>
          </a:stretch>
        </p:blipFill>
        <p:spPr>
          <a:xfrm>
            <a:off x="0" y="14184"/>
            <a:ext cx="12217322" cy="6843816"/>
          </a:xfrm>
          <a:prstGeom prst="rect">
            <a:avLst/>
          </a:prstGeom>
        </p:spPr>
      </p:pic>
      <p:sp>
        <p:nvSpPr>
          <p:cNvPr id="5" name="Rectángulo 4">
            <a:extLst>
              <a:ext uri="{FF2B5EF4-FFF2-40B4-BE49-F238E27FC236}">
                <a16:creationId xmlns:a16="http://schemas.microsoft.com/office/drawing/2014/main" id="{3E9AB558-60D5-789A-FAFF-7F606F38AEEA}"/>
              </a:ext>
            </a:extLst>
          </p:cNvPr>
          <p:cNvSpPr/>
          <p:nvPr/>
        </p:nvSpPr>
        <p:spPr>
          <a:xfrm>
            <a:off x="0" y="-14184"/>
            <a:ext cx="12217322" cy="68580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Rectángulo: esquinas redondeadas 5">
            <a:extLst>
              <a:ext uri="{FF2B5EF4-FFF2-40B4-BE49-F238E27FC236}">
                <a16:creationId xmlns:a16="http://schemas.microsoft.com/office/drawing/2014/main" id="{9EBD0573-EB4D-7ECA-3BD8-C5FDCBBDFB3E}"/>
              </a:ext>
            </a:extLst>
          </p:cNvPr>
          <p:cNvSpPr/>
          <p:nvPr/>
        </p:nvSpPr>
        <p:spPr>
          <a:xfrm>
            <a:off x="712271" y="1184938"/>
            <a:ext cx="11369965" cy="4313382"/>
          </a:xfrm>
          <a:prstGeom prst="roundRect">
            <a:avLst/>
          </a:prstGeom>
          <a:gradFill>
            <a:gsLst>
              <a:gs pos="0">
                <a:srgbClr val="0796D8">
                  <a:alpha val="77000"/>
                </a:srgb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8" name="Gráfico 7" descr="Cerrar con relleno sólido">
            <a:extLst>
              <a:ext uri="{FF2B5EF4-FFF2-40B4-BE49-F238E27FC236}">
                <a16:creationId xmlns:a16="http://schemas.microsoft.com/office/drawing/2014/main" id="{F022CAC6-322E-79CB-5EA9-02899B168F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92692" y="1446148"/>
            <a:ext cx="187037" cy="187037"/>
          </a:xfrm>
          <a:prstGeom prst="rect">
            <a:avLst/>
          </a:prstGeom>
        </p:spPr>
      </p:pic>
      <p:sp>
        <p:nvSpPr>
          <p:cNvPr id="9" name="Rectángulo 8">
            <a:extLst>
              <a:ext uri="{FF2B5EF4-FFF2-40B4-BE49-F238E27FC236}">
                <a16:creationId xmlns:a16="http://schemas.microsoft.com/office/drawing/2014/main" id="{E00B6962-1A99-E33C-4241-3AC0E9C24063}"/>
              </a:ext>
            </a:extLst>
          </p:cNvPr>
          <p:cNvSpPr/>
          <p:nvPr/>
        </p:nvSpPr>
        <p:spPr>
          <a:xfrm>
            <a:off x="11192328" y="1361371"/>
            <a:ext cx="371599" cy="35659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CuadroTexto 1">
            <a:extLst>
              <a:ext uri="{FF2B5EF4-FFF2-40B4-BE49-F238E27FC236}">
                <a16:creationId xmlns:a16="http://schemas.microsoft.com/office/drawing/2014/main" id="{508343CB-9739-2B02-EAAE-27C4DC854B39}"/>
              </a:ext>
            </a:extLst>
          </p:cNvPr>
          <p:cNvSpPr txBox="1"/>
          <p:nvPr/>
        </p:nvSpPr>
        <p:spPr>
          <a:xfrm>
            <a:off x="2423604" y="1889023"/>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tiempos: ahorro de horas de teleoperación.</a:t>
            </a:r>
          </a:p>
        </p:txBody>
      </p:sp>
      <p:sp>
        <p:nvSpPr>
          <p:cNvPr id="4" name="CuadroTexto 3">
            <a:extLst>
              <a:ext uri="{FF2B5EF4-FFF2-40B4-BE49-F238E27FC236}">
                <a16:creationId xmlns:a16="http://schemas.microsoft.com/office/drawing/2014/main" id="{3EA7FAFE-8B29-6230-D43C-F11AE1AD6BF8}"/>
              </a:ext>
            </a:extLst>
          </p:cNvPr>
          <p:cNvSpPr txBox="1"/>
          <p:nvPr/>
        </p:nvSpPr>
        <p:spPr>
          <a:xfrm>
            <a:off x="2423604" y="247006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costos.</a:t>
            </a:r>
          </a:p>
        </p:txBody>
      </p:sp>
      <p:sp>
        <p:nvSpPr>
          <p:cNvPr id="7" name="CuadroTexto 6">
            <a:extLst>
              <a:ext uri="{FF2B5EF4-FFF2-40B4-BE49-F238E27FC236}">
                <a16:creationId xmlns:a16="http://schemas.microsoft.com/office/drawing/2014/main" id="{6F61B084-B219-BCBC-DD2B-DD098994B6F9}"/>
              </a:ext>
            </a:extLst>
          </p:cNvPr>
          <p:cNvSpPr txBox="1"/>
          <p:nvPr/>
        </p:nvSpPr>
        <p:spPr>
          <a:xfrm>
            <a:off x="2423604" y="3051107"/>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Eficiencia en emisiones Co2.</a:t>
            </a:r>
          </a:p>
        </p:txBody>
      </p:sp>
      <p:sp>
        <p:nvSpPr>
          <p:cNvPr id="11" name="CuadroTexto 10">
            <a:extLst>
              <a:ext uri="{FF2B5EF4-FFF2-40B4-BE49-F238E27FC236}">
                <a16:creationId xmlns:a16="http://schemas.microsoft.com/office/drawing/2014/main" id="{AAAAC59E-DB38-526D-D158-2AAD8651A429}"/>
              </a:ext>
            </a:extLst>
          </p:cNvPr>
          <p:cNvSpPr txBox="1"/>
          <p:nvPr/>
        </p:nvSpPr>
        <p:spPr>
          <a:xfrm>
            <a:off x="2423604" y="3632149"/>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Alta escalabilidad al resto de las operaciones &amp; canales.</a:t>
            </a:r>
          </a:p>
        </p:txBody>
      </p:sp>
      <p:sp>
        <p:nvSpPr>
          <p:cNvPr id="12" name="CuadroTexto 11">
            <a:extLst>
              <a:ext uri="{FF2B5EF4-FFF2-40B4-BE49-F238E27FC236}">
                <a16:creationId xmlns:a16="http://schemas.microsoft.com/office/drawing/2014/main" id="{5B969E8D-EE4F-A0E8-0319-70CE7942C0D4}"/>
              </a:ext>
            </a:extLst>
          </p:cNvPr>
          <p:cNvSpPr txBox="1"/>
          <p:nvPr/>
        </p:nvSpPr>
        <p:spPr>
          <a:xfrm>
            <a:off x="2423604" y="4213191"/>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 la tasa de abandono.</a:t>
            </a:r>
          </a:p>
        </p:txBody>
      </p:sp>
      <p:sp>
        <p:nvSpPr>
          <p:cNvPr id="13" name="CuadroTexto 12">
            <a:extLst>
              <a:ext uri="{FF2B5EF4-FFF2-40B4-BE49-F238E27FC236}">
                <a16:creationId xmlns:a16="http://schemas.microsoft.com/office/drawing/2014/main" id="{6A5500FC-CD75-1749-8B35-6C31AA5CD89D}"/>
              </a:ext>
            </a:extLst>
          </p:cNvPr>
          <p:cNvSpPr txBox="1"/>
          <p:nvPr/>
        </p:nvSpPr>
        <p:spPr>
          <a:xfrm>
            <a:off x="2423604" y="4794235"/>
            <a:ext cx="8345010" cy="400110"/>
          </a:xfrm>
          <a:prstGeom prst="rect">
            <a:avLst/>
          </a:prstGeom>
          <a:noFill/>
        </p:spPr>
        <p:txBody>
          <a:bodyPr wrap="square" rtlCol="0">
            <a:spAutoFit/>
          </a:bodyPr>
          <a:lstStyle/>
          <a:p>
            <a:r>
              <a:rPr lang="es-AR" sz="2000" dirty="0">
                <a:solidFill>
                  <a:schemeClr val="bg1"/>
                </a:solidFill>
                <a:latin typeface="Arial Black" panose="020B0A04020102020204" pitchFamily="34" charset="0"/>
              </a:rPr>
              <a:t>Potencial mejora del nivel de servicio.</a:t>
            </a:r>
          </a:p>
        </p:txBody>
      </p:sp>
      <p:pic>
        <p:nvPicPr>
          <p:cNvPr id="15" name="Gráfico 14" descr="Reloj con relleno sólido">
            <a:extLst>
              <a:ext uri="{FF2B5EF4-FFF2-40B4-BE49-F238E27FC236}">
                <a16:creationId xmlns:a16="http://schemas.microsoft.com/office/drawing/2014/main" id="{DDA5F222-E4A0-9E4C-52AD-C41DA3FE6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3131" y="1824656"/>
            <a:ext cx="533667" cy="533667"/>
          </a:xfrm>
          <a:prstGeom prst="rect">
            <a:avLst/>
          </a:prstGeom>
        </p:spPr>
      </p:pic>
      <p:pic>
        <p:nvPicPr>
          <p:cNvPr id="17" name="Gráfico 16" descr="Dinero contorno">
            <a:extLst>
              <a:ext uri="{FF2B5EF4-FFF2-40B4-BE49-F238E27FC236}">
                <a16:creationId xmlns:a16="http://schemas.microsoft.com/office/drawing/2014/main" id="{A6BECF73-A4CC-E120-1A71-29CEC31FFE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3131" y="2387763"/>
            <a:ext cx="484027" cy="484027"/>
          </a:xfrm>
          <a:prstGeom prst="rect">
            <a:avLst/>
          </a:prstGeom>
        </p:spPr>
      </p:pic>
      <p:pic>
        <p:nvPicPr>
          <p:cNvPr id="35" name="Gráfico 34" descr="Hoja contorno">
            <a:extLst>
              <a:ext uri="{FF2B5EF4-FFF2-40B4-BE49-F238E27FC236}">
                <a16:creationId xmlns:a16="http://schemas.microsoft.com/office/drawing/2014/main" id="{142B18E5-4BC9-4613-68C0-6DCFAF518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03131" y="2960699"/>
            <a:ext cx="484027" cy="484027"/>
          </a:xfrm>
          <a:prstGeom prst="rect">
            <a:avLst/>
          </a:prstGeom>
        </p:spPr>
      </p:pic>
      <p:pic>
        <p:nvPicPr>
          <p:cNvPr id="37" name="Gráfico 36" descr="Gráfico de barras con tendencia alcista con relleno sólido">
            <a:extLst>
              <a:ext uri="{FF2B5EF4-FFF2-40B4-BE49-F238E27FC236}">
                <a16:creationId xmlns:a16="http://schemas.microsoft.com/office/drawing/2014/main" id="{3689FC06-2E11-259A-DE3C-5B7E474CD4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131" y="3483744"/>
            <a:ext cx="558800" cy="558800"/>
          </a:xfrm>
          <a:prstGeom prst="rect">
            <a:avLst/>
          </a:prstGeom>
        </p:spPr>
      </p:pic>
      <p:pic>
        <p:nvPicPr>
          <p:cNvPr id="39" name="Gráfico 38" descr="Centro de llamadas contorno">
            <a:extLst>
              <a:ext uri="{FF2B5EF4-FFF2-40B4-BE49-F238E27FC236}">
                <a16:creationId xmlns:a16="http://schemas.microsoft.com/office/drawing/2014/main" id="{F210BA1E-1D4A-7D70-70B5-C4606A9005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084645"/>
            <a:ext cx="484027" cy="484027"/>
          </a:xfrm>
          <a:prstGeom prst="rect">
            <a:avLst/>
          </a:prstGeom>
        </p:spPr>
      </p:pic>
      <p:pic>
        <p:nvPicPr>
          <p:cNvPr id="41" name="Gráfico 40" descr="Centro de llamadas contorno">
            <a:extLst>
              <a:ext uri="{FF2B5EF4-FFF2-40B4-BE49-F238E27FC236}">
                <a16:creationId xmlns:a16="http://schemas.microsoft.com/office/drawing/2014/main" id="{91A0C4F0-EC6F-FD25-313F-4F2331414D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3131" y="4654498"/>
            <a:ext cx="484027" cy="484027"/>
          </a:xfrm>
          <a:prstGeom prst="rect">
            <a:avLst/>
          </a:prstGeom>
        </p:spPr>
      </p:pic>
    </p:spTree>
    <p:extLst>
      <p:ext uri="{BB962C8B-B14F-4D97-AF65-F5344CB8AC3E}">
        <p14:creationId xmlns:p14="http://schemas.microsoft.com/office/powerpoint/2010/main" val="491590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08000" y="93844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4" name="Rectángulo: esquinas superiores redondeadas 3">
            <a:extLst>
              <a:ext uri="{FF2B5EF4-FFF2-40B4-BE49-F238E27FC236}">
                <a16:creationId xmlns:a16="http://schemas.microsoft.com/office/drawing/2014/main" id="{EDBB0E40-6575-97DD-6C29-16658F2884B0}"/>
              </a:ext>
            </a:extLst>
          </p:cNvPr>
          <p:cNvSpPr/>
          <p:nvPr/>
        </p:nvSpPr>
        <p:spPr>
          <a:xfrm>
            <a:off x="503375"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Descriptivo</a:t>
            </a:r>
          </a:p>
        </p:txBody>
      </p:sp>
      <p:sp>
        <p:nvSpPr>
          <p:cNvPr id="5" name="Rectángulo: esquinas superiores redondeadas 4">
            <a:extLst>
              <a:ext uri="{FF2B5EF4-FFF2-40B4-BE49-F238E27FC236}">
                <a16:creationId xmlns:a16="http://schemas.microsoft.com/office/drawing/2014/main" id="{5D37E3F7-B449-B1DE-D04F-76A888B96CB8}"/>
              </a:ext>
            </a:extLst>
          </p:cNvPr>
          <p:cNvSpPr/>
          <p:nvPr/>
        </p:nvSpPr>
        <p:spPr>
          <a:xfrm>
            <a:off x="3103412" y="2569921"/>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Análisis univariante &amp; bivariante</a:t>
            </a:r>
          </a:p>
        </p:txBody>
      </p:sp>
      <p:sp>
        <p:nvSpPr>
          <p:cNvPr id="6" name="Rectángulo: esquinas superiores redondeadas 5">
            <a:extLst>
              <a:ext uri="{FF2B5EF4-FFF2-40B4-BE49-F238E27FC236}">
                <a16:creationId xmlns:a16="http://schemas.microsoft.com/office/drawing/2014/main" id="{3A46964D-26B0-15C5-9DD7-33FD214C9519}"/>
              </a:ext>
            </a:extLst>
          </p:cNvPr>
          <p:cNvSpPr/>
          <p:nvPr/>
        </p:nvSpPr>
        <p:spPr>
          <a:xfrm rot="10800000">
            <a:off x="503375"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7" name="CuadroTexto 6">
            <a:extLst>
              <a:ext uri="{FF2B5EF4-FFF2-40B4-BE49-F238E27FC236}">
                <a16:creationId xmlns:a16="http://schemas.microsoft.com/office/drawing/2014/main" id="{05F6A5F7-8844-A8B8-D81B-405F61C3A539}"/>
              </a:ext>
            </a:extLst>
          </p:cNvPr>
          <p:cNvSpPr txBox="1"/>
          <p:nvPr/>
        </p:nvSpPr>
        <p:spPr>
          <a:xfrm>
            <a:off x="607196" y="3509642"/>
            <a:ext cx="1902691" cy="2031325"/>
          </a:xfrm>
          <a:prstGeom prst="rect">
            <a:avLst/>
          </a:prstGeom>
          <a:noFill/>
        </p:spPr>
        <p:txBody>
          <a:bodyPr wrap="square" rtlCol="0">
            <a:spAutoFit/>
          </a:bodyPr>
          <a:lstStyle/>
          <a:p>
            <a:r>
              <a:rPr lang="es-AR" dirty="0"/>
              <a:t>Media moda y mediana </a:t>
            </a:r>
          </a:p>
          <a:p>
            <a:r>
              <a:rPr lang="es-AR" dirty="0"/>
              <a:t>Entendimiento de columnas y tipo de variables</a:t>
            </a:r>
          </a:p>
          <a:p>
            <a:r>
              <a:rPr lang="es-AR" dirty="0"/>
              <a:t>Correlación de los datos</a:t>
            </a:r>
          </a:p>
        </p:txBody>
      </p:sp>
      <p:sp>
        <p:nvSpPr>
          <p:cNvPr id="8" name="Rectángulo: esquinas superiores redondeadas 7">
            <a:extLst>
              <a:ext uri="{FF2B5EF4-FFF2-40B4-BE49-F238E27FC236}">
                <a16:creationId xmlns:a16="http://schemas.microsoft.com/office/drawing/2014/main" id="{11D9AFCE-2E91-8837-EFCE-BF87999835F7}"/>
              </a:ext>
            </a:extLst>
          </p:cNvPr>
          <p:cNvSpPr/>
          <p:nvPr/>
        </p:nvSpPr>
        <p:spPr>
          <a:xfrm rot="10800000">
            <a:off x="3126490" y="3319121"/>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9" name="CuadroTexto 8">
            <a:extLst>
              <a:ext uri="{FF2B5EF4-FFF2-40B4-BE49-F238E27FC236}">
                <a16:creationId xmlns:a16="http://schemas.microsoft.com/office/drawing/2014/main" id="{575C2194-59A9-F2DC-F844-50210A70A825}"/>
              </a:ext>
            </a:extLst>
          </p:cNvPr>
          <p:cNvSpPr txBox="1"/>
          <p:nvPr/>
        </p:nvSpPr>
        <p:spPr>
          <a:xfrm>
            <a:off x="3254058" y="3509642"/>
            <a:ext cx="1902691" cy="2031325"/>
          </a:xfrm>
          <a:prstGeom prst="rect">
            <a:avLst/>
          </a:prstGeom>
          <a:noFill/>
        </p:spPr>
        <p:txBody>
          <a:bodyPr wrap="square" rtlCol="0">
            <a:spAutoFit/>
          </a:bodyPr>
          <a:lstStyle/>
          <a:p>
            <a:r>
              <a:rPr lang="es-AR" dirty="0" err="1"/>
              <a:t>Distribucion</a:t>
            </a:r>
            <a:r>
              <a:rPr lang="es-AR" dirty="0"/>
              <a:t> de llamadas</a:t>
            </a:r>
          </a:p>
          <a:p>
            <a:endParaRPr lang="es-AR" dirty="0"/>
          </a:p>
          <a:p>
            <a:r>
              <a:rPr lang="es-AR" dirty="0"/>
              <a:t>Niveles de satisfacción consulta resuelta</a:t>
            </a:r>
          </a:p>
          <a:p>
            <a:endParaRPr lang="es-AR" dirty="0"/>
          </a:p>
        </p:txBody>
      </p:sp>
      <p:sp>
        <p:nvSpPr>
          <p:cNvPr id="13" name="Rectángulo: esquinas superiores redondeadas 12">
            <a:extLst>
              <a:ext uri="{FF2B5EF4-FFF2-40B4-BE49-F238E27FC236}">
                <a16:creationId xmlns:a16="http://schemas.microsoft.com/office/drawing/2014/main" id="{FAD69C53-9A54-FA6C-D454-0B7AD79B7858}"/>
              </a:ext>
            </a:extLst>
          </p:cNvPr>
          <p:cNvSpPr/>
          <p:nvPr/>
        </p:nvSpPr>
        <p:spPr>
          <a:xfrm>
            <a:off x="5980489" y="2569920"/>
            <a:ext cx="2355258" cy="498763"/>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t>Hipotesis</a:t>
            </a:r>
            <a:endParaRPr lang="es-AR" dirty="0"/>
          </a:p>
        </p:txBody>
      </p:sp>
      <p:sp>
        <p:nvSpPr>
          <p:cNvPr id="14" name="Rectángulo: esquinas superiores redondeadas 13">
            <a:extLst>
              <a:ext uri="{FF2B5EF4-FFF2-40B4-BE49-F238E27FC236}">
                <a16:creationId xmlns:a16="http://schemas.microsoft.com/office/drawing/2014/main" id="{D51197E8-EE05-62AE-1836-F349F94204CF}"/>
              </a:ext>
            </a:extLst>
          </p:cNvPr>
          <p:cNvSpPr/>
          <p:nvPr/>
        </p:nvSpPr>
        <p:spPr>
          <a:xfrm rot="10800000">
            <a:off x="5980489" y="3285607"/>
            <a:ext cx="2355258" cy="2599464"/>
          </a:xfrm>
          <a:prstGeom prst="round2Same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s-AR" dirty="0"/>
          </a:p>
        </p:txBody>
      </p:sp>
      <p:sp>
        <p:nvSpPr>
          <p:cNvPr id="17" name="CuadroTexto 16">
            <a:extLst>
              <a:ext uri="{FF2B5EF4-FFF2-40B4-BE49-F238E27FC236}">
                <a16:creationId xmlns:a16="http://schemas.microsoft.com/office/drawing/2014/main" id="{165AC73B-D114-E15E-7F1F-4EC5A44FFEBB}"/>
              </a:ext>
            </a:extLst>
          </p:cNvPr>
          <p:cNvSpPr txBox="1"/>
          <p:nvPr/>
        </p:nvSpPr>
        <p:spPr>
          <a:xfrm>
            <a:off x="6351566" y="3611941"/>
            <a:ext cx="1902691" cy="12834283"/>
          </a:xfrm>
          <a:prstGeom prst="rect">
            <a:avLst/>
          </a:prstGeom>
          <a:noFill/>
        </p:spPr>
        <p:txBody>
          <a:bodyPr wrap="square" rtlCol="0">
            <a:spAutoFit/>
          </a:bodyPr>
          <a:lstStyle/>
          <a:p>
            <a:r>
              <a:rPr lang="es-AR" dirty="0"/>
              <a:t>Planteo de 5 hipótesis</a:t>
            </a:r>
          </a:p>
          <a:p>
            <a:r>
              <a:rPr lang="es-AR" dirty="0"/>
              <a:t>El principal motivo de contactos, representa al menos un 25% del volumen total y además este representa mas del 35% del tiempo </a:t>
            </a:r>
            <a:r>
              <a:rPr lang="es-AR" dirty="0" err="1"/>
              <a:t>opertativo</a:t>
            </a:r>
            <a:r>
              <a:rPr lang="es-AR" dirty="0"/>
              <a:t> insumido</a:t>
            </a:r>
          </a:p>
          <a:p>
            <a:r>
              <a:rPr lang="es-AR" dirty="0"/>
              <a:t>La distribución de llamados siguen una distribución normal</a:t>
            </a:r>
          </a:p>
          <a:p>
            <a:r>
              <a:rPr lang="es-AR" dirty="0"/>
              <a:t>3) Los niveles de </a:t>
            </a:r>
            <a:r>
              <a:rPr lang="es-AR" dirty="0" err="1"/>
              <a:t>satisfación</a:t>
            </a:r>
            <a:r>
              <a:rPr lang="es-AR" dirty="0"/>
              <a:t> mas bajos corresponden son directamente atribuibles al no </a:t>
            </a:r>
            <a:r>
              <a:rPr lang="es-AR" dirty="0" err="1"/>
              <a:t>resolucion</a:t>
            </a:r>
            <a:r>
              <a:rPr lang="es-AR" dirty="0"/>
              <a:t> del caso y a una espera superior al 15% del promedio de espera**</a:t>
            </a:r>
          </a:p>
          <a:p>
            <a:r>
              <a:rPr lang="es-AR" dirty="0"/>
              <a:t>4) El 70% de los casos relacionados a los pagos se dan del 25 al 05 de cada mes  y son resueltos**</a:t>
            </a:r>
          </a:p>
          <a:p>
            <a:r>
              <a:rPr lang="es-AR" dirty="0"/>
              <a:t>5) De </a:t>
            </a:r>
            <a:r>
              <a:rPr lang="es-AR" dirty="0" err="1"/>
              <a:t>reducirce</a:t>
            </a:r>
            <a:r>
              <a:rPr lang="es-AR" dirty="0"/>
              <a:t> un 10% de los contactos del principal motivo se </a:t>
            </a:r>
            <a:r>
              <a:rPr lang="es-AR" dirty="0" err="1"/>
              <a:t>generaria</a:t>
            </a:r>
            <a:r>
              <a:rPr lang="es-AR" dirty="0"/>
              <a:t> un eficiencia en tiempos operativos de mas de un 20%**</a:t>
            </a:r>
          </a:p>
          <a:p>
            <a:endParaRPr lang="es-AR" dirty="0"/>
          </a:p>
          <a:p>
            <a:endParaRPr lang="es-AR" dirty="0"/>
          </a:p>
          <a:p>
            <a:endParaRPr lang="es-AR" dirty="0"/>
          </a:p>
          <a:p>
            <a:endParaRPr lang="es-AR" dirty="0"/>
          </a:p>
        </p:txBody>
      </p:sp>
    </p:spTree>
    <p:extLst>
      <p:ext uri="{BB962C8B-B14F-4D97-AF65-F5344CB8AC3E}">
        <p14:creationId xmlns:p14="http://schemas.microsoft.com/office/powerpoint/2010/main" val="389914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0" name="Rectángulo: esquinas redondeadas 19">
            <a:extLst>
              <a:ext uri="{FF2B5EF4-FFF2-40B4-BE49-F238E27FC236}">
                <a16:creationId xmlns:a16="http://schemas.microsoft.com/office/drawing/2014/main" id="{D001D02C-3A4E-B3D4-E080-2B0957C9AB99}"/>
              </a:ext>
            </a:extLst>
          </p:cNvPr>
          <p:cNvSpPr/>
          <p:nvPr/>
        </p:nvSpPr>
        <p:spPr>
          <a:xfrm>
            <a:off x="7140779" y="274551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354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5E66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pic>
        <p:nvPicPr>
          <p:cNvPr id="14" name="Imagen 13" descr="Interfaz de usuario gráfica&#10;&#10;Descripción generada automáticamente con confianza media">
            <a:extLst>
              <a:ext uri="{FF2B5EF4-FFF2-40B4-BE49-F238E27FC236}">
                <a16:creationId xmlns:a16="http://schemas.microsoft.com/office/drawing/2014/main" id="{6A1B8637-BD4A-6294-5239-D4496FDDBD91}"/>
              </a:ext>
            </a:extLst>
          </p:cNvPr>
          <p:cNvPicPr>
            <a:picLocks noChangeAspect="1"/>
          </p:cNvPicPr>
          <p:nvPr/>
        </p:nvPicPr>
        <p:blipFill>
          <a:blip r:embed="rId4"/>
          <a:stretch>
            <a:fillRect/>
          </a:stretch>
        </p:blipFill>
        <p:spPr>
          <a:xfrm>
            <a:off x="926640" y="2464834"/>
            <a:ext cx="5667122" cy="3262889"/>
          </a:xfrm>
          <a:prstGeom prst="rect">
            <a:avLst/>
          </a:prstGeom>
        </p:spPr>
      </p:pic>
      <p:sp>
        <p:nvSpPr>
          <p:cNvPr id="17" name="CuadroTexto 16">
            <a:extLst>
              <a:ext uri="{FF2B5EF4-FFF2-40B4-BE49-F238E27FC236}">
                <a16:creationId xmlns:a16="http://schemas.microsoft.com/office/drawing/2014/main" id="{DBCC348E-3F4D-7827-A1D4-A23C15A875FE}"/>
              </a:ext>
            </a:extLst>
          </p:cNvPr>
          <p:cNvSpPr txBox="1"/>
          <p:nvPr/>
        </p:nvSpPr>
        <p:spPr>
          <a:xfrm>
            <a:off x="941295" y="1634836"/>
            <a:ext cx="5373899" cy="877163"/>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U</a:t>
            </a:r>
            <a:r>
              <a:rPr lang="es-AR" sz="1100" b="1" dirty="0">
                <a:solidFill>
                  <a:schemeClr val="bg1"/>
                </a:solidFill>
                <a:effectLst/>
                <a:latin typeface="Arial" panose="020B0604020202020204" pitchFamily="34" charset="0"/>
                <a:cs typeface="Arial" panose="020B0604020202020204" pitchFamily="34" charset="0"/>
              </a:rPr>
              <a:t>tilizamos un gráfico de correlación tipo heatmap, para analizar si las variables numéricas se correlacionan entre sí, según la información no una relación clara entre las variables en este primer análisis</a:t>
            </a:r>
            <a:endParaRPr lang="es-AR" sz="1100" b="0" dirty="0">
              <a:solidFill>
                <a:schemeClr val="bg1"/>
              </a:solidFill>
              <a:effectLst/>
              <a:latin typeface="Arial" panose="020B0604020202020204" pitchFamily="34" charset="0"/>
              <a:cs typeface="Arial" panose="020B0604020202020204" pitchFamily="34" charset="0"/>
            </a:endParaRPr>
          </a:p>
          <a:p>
            <a:endParaRPr lang="es-AR" dirty="0"/>
          </a:p>
        </p:txBody>
      </p:sp>
    </p:spTree>
    <p:extLst>
      <p:ext uri="{BB962C8B-B14F-4D97-AF65-F5344CB8AC3E}">
        <p14:creationId xmlns:p14="http://schemas.microsoft.com/office/powerpoint/2010/main" val="2763501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676F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graphicFrame>
        <p:nvGraphicFramePr>
          <p:cNvPr id="20" name="Tabla 19">
            <a:extLst>
              <a:ext uri="{FF2B5EF4-FFF2-40B4-BE49-F238E27FC236}">
                <a16:creationId xmlns:a16="http://schemas.microsoft.com/office/drawing/2014/main" id="{4867C11E-7744-9564-1210-F972959F6B79}"/>
              </a:ext>
            </a:extLst>
          </p:cNvPr>
          <p:cNvGraphicFramePr>
            <a:graphicFrameLocks noGrp="1"/>
          </p:cNvGraphicFramePr>
          <p:nvPr>
            <p:extLst>
              <p:ext uri="{D42A27DB-BD31-4B8C-83A1-F6EECF244321}">
                <p14:modId xmlns:p14="http://schemas.microsoft.com/office/powerpoint/2010/main" val="973469396"/>
              </p:ext>
            </p:extLst>
          </p:nvPr>
        </p:nvGraphicFramePr>
        <p:xfrm>
          <a:off x="1341713" y="2845407"/>
          <a:ext cx="4747431" cy="2996854"/>
        </p:xfrm>
        <a:graphic>
          <a:graphicData uri="http://schemas.openxmlformats.org/drawingml/2006/table">
            <a:tbl>
              <a:tblPr firstRow="1" bandRow="1">
                <a:tableStyleId>{21E4AEA4-8DFA-4A89-87EB-49C32662AFE0}</a:tableStyleId>
              </a:tblPr>
              <a:tblGrid>
                <a:gridCol w="1672744">
                  <a:extLst>
                    <a:ext uri="{9D8B030D-6E8A-4147-A177-3AD203B41FA5}">
                      <a16:colId xmlns:a16="http://schemas.microsoft.com/office/drawing/2014/main" val="1460475144"/>
                    </a:ext>
                  </a:extLst>
                </a:gridCol>
                <a:gridCol w="1563830">
                  <a:extLst>
                    <a:ext uri="{9D8B030D-6E8A-4147-A177-3AD203B41FA5}">
                      <a16:colId xmlns:a16="http://schemas.microsoft.com/office/drawing/2014/main" val="2666474016"/>
                    </a:ext>
                  </a:extLst>
                </a:gridCol>
                <a:gridCol w="1510857">
                  <a:extLst>
                    <a:ext uri="{9D8B030D-6E8A-4147-A177-3AD203B41FA5}">
                      <a16:colId xmlns:a16="http://schemas.microsoft.com/office/drawing/2014/main" val="2931054689"/>
                    </a:ext>
                  </a:extLst>
                </a:gridCol>
              </a:tblGrid>
              <a:tr h="244857">
                <a:tc>
                  <a:txBody>
                    <a:bodyPr/>
                    <a:lstStyle/>
                    <a:p>
                      <a:pPr algn="ctr"/>
                      <a:r>
                        <a:rPr lang="es-AR" sz="1050" dirty="0"/>
                        <a:t>Columnas</a:t>
                      </a:r>
                    </a:p>
                  </a:txBody>
                  <a:tcPr/>
                </a:tc>
                <a:tc>
                  <a:txBody>
                    <a:bodyPr/>
                    <a:lstStyle/>
                    <a:p>
                      <a:pPr algn="ctr"/>
                      <a:r>
                        <a:rPr lang="es-AR" sz="1050" dirty="0"/>
                        <a:t>Tipo de Variable</a:t>
                      </a:r>
                    </a:p>
                  </a:txBody>
                  <a:tcPr/>
                </a:tc>
                <a:tc>
                  <a:txBody>
                    <a:bodyPr/>
                    <a:lstStyle/>
                    <a:p>
                      <a:pPr algn="ctr"/>
                      <a:r>
                        <a:rPr lang="es-AR" sz="1050" dirty="0"/>
                        <a:t>Cardinalidad</a:t>
                      </a:r>
                    </a:p>
                  </a:txBody>
                  <a:tcPr/>
                </a:tc>
                <a:extLst>
                  <a:ext uri="{0D108BD9-81ED-4DB2-BD59-A6C34878D82A}">
                    <a16:rowId xmlns:a16="http://schemas.microsoft.com/office/drawing/2014/main" val="3869071928"/>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Call</a:t>
                      </a:r>
                      <a:r>
                        <a:rPr lang="es-AR" sz="1000" dirty="0">
                          <a:solidFill>
                            <a:srgbClr val="002060"/>
                          </a:solidFill>
                          <a:latin typeface="Arial" panose="020B0604020202020204" pitchFamily="34" charset="0"/>
                          <a:cs typeface="Arial" panose="020B0604020202020204" pitchFamily="34" charset="0"/>
                        </a:rPr>
                        <a:t> 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377453304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Agent</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1161428715"/>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Date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discreta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265540817"/>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Day_of_the_week</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975341193"/>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Time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4061540799"/>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Topic</a:t>
                      </a:r>
                      <a:endParaRPr lang="es-AR" sz="1000" dirty="0">
                        <a:solidFill>
                          <a:srgbClr val="002060"/>
                        </a:solidFill>
                        <a:highlight>
                          <a:srgbClr val="FFFF00"/>
                        </a:highlight>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924981000"/>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Answered</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2054847936"/>
                  </a:ext>
                </a:extLst>
              </a:tr>
              <a:tr h="237437">
                <a:tc>
                  <a:txBody>
                    <a:bodyPr/>
                    <a:lstStyle/>
                    <a:p>
                      <a:pPr algn="ctr"/>
                      <a:r>
                        <a:rPr lang="es-AR" sz="1000" dirty="0">
                          <a:solidFill>
                            <a:srgbClr val="002060"/>
                          </a:solidFill>
                          <a:latin typeface="Arial" panose="020B0604020202020204" pitchFamily="34" charset="0"/>
                          <a:cs typeface="Arial" panose="020B0604020202020204" pitchFamily="34" charset="0"/>
                        </a:rPr>
                        <a:t>Resolved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Cualitativa Nominal</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483585323"/>
                  </a:ext>
                </a:extLst>
              </a:tr>
              <a:tr h="237437">
                <a:tc>
                  <a:txBody>
                    <a:bodyPr/>
                    <a:lstStyle/>
                    <a:p>
                      <a:pPr algn="ctr"/>
                      <a:r>
                        <a:rPr lang="es-AR" sz="1000" dirty="0" err="1">
                          <a:solidFill>
                            <a:srgbClr val="002060"/>
                          </a:solidFill>
                          <a:latin typeface="Arial" panose="020B0604020202020204" pitchFamily="34" charset="0"/>
                          <a:cs typeface="Arial" panose="020B0604020202020204" pitchFamily="34" charset="0"/>
                        </a:rPr>
                        <a:t>AVGtalkduration</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Alta</a:t>
                      </a:r>
                    </a:p>
                  </a:txBody>
                  <a:tcPr anchor="ctr"/>
                </a:tc>
                <a:extLst>
                  <a:ext uri="{0D108BD9-81ED-4DB2-BD59-A6C34878D82A}">
                    <a16:rowId xmlns:a16="http://schemas.microsoft.com/office/drawing/2014/main" val="1544875168"/>
                  </a:ext>
                </a:extLst>
              </a:tr>
              <a:tr h="237437">
                <a:tc>
                  <a:txBody>
                    <a:bodyPr/>
                    <a:lstStyle/>
                    <a:p>
                      <a:pPr algn="ctr"/>
                      <a:r>
                        <a:rPr lang="es-AR" sz="1000" dirty="0" err="1">
                          <a:solidFill>
                            <a:srgbClr val="002060"/>
                          </a:solidFill>
                          <a:highlight>
                            <a:srgbClr val="FFFF00"/>
                          </a:highlight>
                          <a:latin typeface="Arial" panose="020B0604020202020204" pitchFamily="34" charset="0"/>
                          <a:cs typeface="Arial" panose="020B0604020202020204" pitchFamily="34" charset="0"/>
                        </a:rPr>
                        <a:t>Satisfaction</a:t>
                      </a:r>
                      <a:r>
                        <a:rPr lang="es-AR" sz="1000" dirty="0">
                          <a:solidFill>
                            <a:srgbClr val="002060"/>
                          </a:solidFill>
                          <a:highlight>
                            <a:srgbClr val="FFFF00"/>
                          </a:highlight>
                          <a:latin typeface="Arial" panose="020B0604020202020204" pitchFamily="34" charset="0"/>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highlight>
                            <a:srgbClr val="FFFF00"/>
                          </a:highlight>
                          <a:latin typeface="Arial" panose="020B0604020202020204" pitchFamily="34" charset="0"/>
                          <a:ea typeface="+mn-ea"/>
                          <a:cs typeface="Arial" panose="020B0604020202020204" pitchFamily="34" charset="0"/>
                        </a:rPr>
                        <a:t>Cualitativa Ordinal</a:t>
                      </a:r>
                    </a:p>
                  </a:txBody>
                  <a:tcPr anchor="ctr"/>
                </a:tc>
                <a:tc>
                  <a:txBody>
                    <a:bodyPr/>
                    <a:lstStyle/>
                    <a:p>
                      <a:pPr algn="ctr"/>
                      <a:r>
                        <a:rPr lang="es-AR" sz="1000" dirty="0">
                          <a:solidFill>
                            <a:srgbClr val="002060"/>
                          </a:solidFill>
                          <a:highlight>
                            <a:srgbClr val="FFFF00"/>
                          </a:highlight>
                          <a:latin typeface="Arial" panose="020B0604020202020204" pitchFamily="34" charset="0"/>
                          <a:cs typeface="Arial" panose="020B0604020202020204" pitchFamily="34" charset="0"/>
                        </a:rPr>
                        <a:t>Baja</a:t>
                      </a:r>
                    </a:p>
                  </a:txBody>
                  <a:tcPr anchor="ctr"/>
                </a:tc>
                <a:extLst>
                  <a:ext uri="{0D108BD9-81ED-4DB2-BD59-A6C34878D82A}">
                    <a16:rowId xmlns:a16="http://schemas.microsoft.com/office/drawing/2014/main" val="3084225441"/>
                  </a:ext>
                </a:extLst>
              </a:tr>
              <a:tr h="306994">
                <a:tc>
                  <a:txBody>
                    <a:bodyPr/>
                    <a:lstStyle/>
                    <a:p>
                      <a:pPr algn="ctr"/>
                      <a:r>
                        <a:rPr lang="es-AR" sz="1000" dirty="0" err="1">
                          <a:solidFill>
                            <a:srgbClr val="002060"/>
                          </a:solidFill>
                          <a:latin typeface="Arial" panose="020B0604020202020204" pitchFamily="34" charset="0"/>
                          <a:cs typeface="Arial" panose="020B0604020202020204" pitchFamily="34" charset="0"/>
                        </a:rPr>
                        <a:t>Speed</a:t>
                      </a:r>
                      <a:r>
                        <a:rPr lang="es-AR" sz="1000" dirty="0">
                          <a:solidFill>
                            <a:srgbClr val="002060"/>
                          </a:solidFill>
                          <a:latin typeface="Arial" panose="020B0604020202020204" pitchFamily="34" charset="0"/>
                          <a:cs typeface="Arial" panose="020B0604020202020204" pitchFamily="34" charset="0"/>
                        </a:rPr>
                        <a:t> </a:t>
                      </a:r>
                      <a:r>
                        <a:rPr lang="es-AR" sz="1000" dirty="0" err="1">
                          <a:solidFill>
                            <a:srgbClr val="002060"/>
                          </a:solidFill>
                          <a:latin typeface="Arial" panose="020B0604020202020204" pitchFamily="34" charset="0"/>
                          <a:cs typeface="Arial" panose="020B0604020202020204" pitchFamily="34" charset="0"/>
                        </a:rPr>
                        <a:t>Answer</a:t>
                      </a:r>
                      <a:endParaRPr lang="es-AR" sz="10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000" b="0" kern="1200" dirty="0">
                          <a:solidFill>
                            <a:srgbClr val="002060"/>
                          </a:solidFill>
                          <a:effectLst/>
                          <a:latin typeface="Arial" panose="020B0604020202020204" pitchFamily="34" charset="0"/>
                          <a:ea typeface="+mn-ea"/>
                          <a:cs typeface="Arial" panose="020B0604020202020204" pitchFamily="34" charset="0"/>
                        </a:rPr>
                        <a:t>Cuantitativa continua</a:t>
                      </a:r>
                    </a:p>
                  </a:txBody>
                  <a:tcPr anchor="ctr"/>
                </a:tc>
                <a:tc>
                  <a:txBody>
                    <a:bodyPr/>
                    <a:lstStyle/>
                    <a:p>
                      <a:pPr algn="ctr"/>
                      <a:r>
                        <a:rPr lang="es-AR" sz="1000" dirty="0">
                          <a:solidFill>
                            <a:srgbClr val="002060"/>
                          </a:solidFill>
                          <a:latin typeface="Arial" panose="020B0604020202020204" pitchFamily="34" charset="0"/>
                          <a:cs typeface="Arial" panose="020B0604020202020204" pitchFamily="34" charset="0"/>
                        </a:rPr>
                        <a:t>Media</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439244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5" y="988359"/>
            <a:ext cx="1700306"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Entendimiento de columnas</a:t>
            </a:r>
          </a:p>
        </p:txBody>
      </p:sp>
      <p:sp>
        <p:nvSpPr>
          <p:cNvPr id="8" name="Rectángulo: esquinas redondeadas 7">
            <a:extLst>
              <a:ext uri="{FF2B5EF4-FFF2-40B4-BE49-F238E27FC236}">
                <a16:creationId xmlns:a16="http://schemas.microsoft.com/office/drawing/2014/main" id="{1E64BBD1-F1D2-1846-C203-62C3628B290D}"/>
              </a:ext>
            </a:extLst>
          </p:cNvPr>
          <p:cNvSpPr/>
          <p:nvPr/>
        </p:nvSpPr>
        <p:spPr>
          <a:xfrm>
            <a:off x="2729344" y="1003139"/>
            <a:ext cx="1700306" cy="513361"/>
          </a:xfrm>
          <a:prstGeom prst="roundRect">
            <a:avLst/>
          </a:prstGeom>
          <a:solidFill>
            <a:srgbClr val="6F79E2"/>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Media moda y mediana</a:t>
            </a:r>
          </a:p>
        </p:txBody>
      </p:sp>
      <p:sp>
        <p:nvSpPr>
          <p:cNvPr id="9" name="Rectángulo: esquinas redondeadas 8">
            <a:extLst>
              <a:ext uri="{FF2B5EF4-FFF2-40B4-BE49-F238E27FC236}">
                <a16:creationId xmlns:a16="http://schemas.microsoft.com/office/drawing/2014/main" id="{26B4D24A-EEF6-7511-3883-8E9ABFF52B10}"/>
              </a:ext>
            </a:extLst>
          </p:cNvPr>
          <p:cNvSpPr/>
          <p:nvPr/>
        </p:nvSpPr>
        <p:spPr>
          <a:xfrm>
            <a:off x="4533505" y="988359"/>
            <a:ext cx="1700306" cy="511672"/>
          </a:xfrm>
          <a:prstGeom prst="roundRect">
            <a:avLst/>
          </a:prstGeom>
          <a:solidFill>
            <a:srgbClr val="B0B0B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Correlación de los datos</a:t>
            </a:r>
          </a:p>
        </p:txBody>
      </p:sp>
      <p:sp>
        <p:nvSpPr>
          <p:cNvPr id="6" name="CuadroTexto 5">
            <a:extLst>
              <a:ext uri="{FF2B5EF4-FFF2-40B4-BE49-F238E27FC236}">
                <a16:creationId xmlns:a16="http://schemas.microsoft.com/office/drawing/2014/main" id="{4CFFD3C9-47F2-293E-93EF-285C47B9C70F}"/>
              </a:ext>
            </a:extLst>
          </p:cNvPr>
          <p:cNvSpPr txBox="1"/>
          <p:nvPr/>
        </p:nvSpPr>
        <p:spPr>
          <a:xfrm>
            <a:off x="941295" y="1634836"/>
            <a:ext cx="5373899" cy="600164"/>
          </a:xfrm>
          <a:prstGeom prst="rect">
            <a:avLst/>
          </a:prstGeom>
          <a:noFill/>
        </p:spPr>
        <p:txBody>
          <a:bodyPr wrap="square" rtlCol="0">
            <a:spAutoFit/>
          </a:bodyPr>
          <a:lstStyle/>
          <a:p>
            <a:r>
              <a:rPr lang="es-AR" sz="1100" b="1" dirty="0">
                <a:solidFill>
                  <a:schemeClr val="bg1"/>
                </a:solidFill>
                <a:latin typeface="Arial" panose="020B0604020202020204" pitchFamily="34" charset="0"/>
                <a:cs typeface="Arial" panose="020B0604020202020204" pitchFamily="34" charset="0"/>
              </a:rPr>
              <a:t>Realizamos la medida de tendencia central (moda, media y mediana) en los valores numéricos, esto nos proporciona un mayor entendimiento de algunos análisis univariantes.</a:t>
            </a:r>
          </a:p>
        </p:txBody>
      </p:sp>
      <p:graphicFrame>
        <p:nvGraphicFramePr>
          <p:cNvPr id="13" name="Tabla 12">
            <a:extLst>
              <a:ext uri="{FF2B5EF4-FFF2-40B4-BE49-F238E27FC236}">
                <a16:creationId xmlns:a16="http://schemas.microsoft.com/office/drawing/2014/main" id="{B1864DD6-A3AD-9B6D-33B9-8863E0A7641A}"/>
              </a:ext>
            </a:extLst>
          </p:cNvPr>
          <p:cNvGraphicFramePr>
            <a:graphicFrameLocks noGrp="1"/>
          </p:cNvGraphicFramePr>
          <p:nvPr>
            <p:extLst>
              <p:ext uri="{D42A27DB-BD31-4B8C-83A1-F6EECF244321}">
                <p14:modId xmlns:p14="http://schemas.microsoft.com/office/powerpoint/2010/main" val="1073028901"/>
              </p:ext>
            </p:extLst>
          </p:nvPr>
        </p:nvGraphicFramePr>
        <p:xfrm>
          <a:off x="1091252" y="2493955"/>
          <a:ext cx="4976489" cy="1371600"/>
        </p:xfrm>
        <a:graphic>
          <a:graphicData uri="http://schemas.openxmlformats.org/drawingml/2006/table">
            <a:tbl>
              <a:tblPr firstRow="1" bandRow="1">
                <a:tableStyleId>{21E4AEA4-8DFA-4A89-87EB-49C32662AFE0}</a:tableStyleId>
              </a:tblPr>
              <a:tblGrid>
                <a:gridCol w="2145241">
                  <a:extLst>
                    <a:ext uri="{9D8B030D-6E8A-4147-A177-3AD203B41FA5}">
                      <a16:colId xmlns:a16="http://schemas.microsoft.com/office/drawing/2014/main" val="1460475144"/>
                    </a:ext>
                  </a:extLst>
                </a:gridCol>
                <a:gridCol w="894080">
                  <a:extLst>
                    <a:ext uri="{9D8B030D-6E8A-4147-A177-3AD203B41FA5}">
                      <a16:colId xmlns:a16="http://schemas.microsoft.com/office/drawing/2014/main" val="2666474016"/>
                    </a:ext>
                  </a:extLst>
                </a:gridCol>
                <a:gridCol w="827977">
                  <a:extLst>
                    <a:ext uri="{9D8B030D-6E8A-4147-A177-3AD203B41FA5}">
                      <a16:colId xmlns:a16="http://schemas.microsoft.com/office/drawing/2014/main" val="2931054689"/>
                    </a:ext>
                  </a:extLst>
                </a:gridCol>
                <a:gridCol w="1109191">
                  <a:extLst>
                    <a:ext uri="{9D8B030D-6E8A-4147-A177-3AD203B41FA5}">
                      <a16:colId xmlns:a16="http://schemas.microsoft.com/office/drawing/2014/main" val="2521054140"/>
                    </a:ext>
                  </a:extLst>
                </a:gridCol>
              </a:tblGrid>
              <a:tr h="286443">
                <a:tc>
                  <a:txBody>
                    <a:bodyPr/>
                    <a:lstStyle/>
                    <a:p>
                      <a:pPr algn="ctr"/>
                      <a:r>
                        <a:rPr lang="es-AR" sz="1800" b="1" dirty="0">
                          <a:latin typeface="Arial" panose="020B0604020202020204" pitchFamily="34" charset="0"/>
                          <a:cs typeface="Arial" panose="020B0604020202020204" pitchFamily="34" charset="0"/>
                        </a:rPr>
                        <a:t>Columnas</a:t>
                      </a:r>
                    </a:p>
                  </a:txBody>
                  <a:tcPr/>
                </a:tc>
                <a:tc>
                  <a:txBody>
                    <a:bodyPr/>
                    <a:lstStyle/>
                    <a:p>
                      <a:pPr algn="ctr"/>
                      <a:r>
                        <a:rPr lang="es-AR" sz="1800" b="1" dirty="0">
                          <a:latin typeface="Arial" panose="020B0604020202020204" pitchFamily="34" charset="0"/>
                          <a:cs typeface="Arial" panose="020B0604020202020204" pitchFamily="34" charset="0"/>
                        </a:rPr>
                        <a:t>Media</a:t>
                      </a:r>
                    </a:p>
                  </a:txBody>
                  <a:tcPr/>
                </a:tc>
                <a:tc>
                  <a:txBody>
                    <a:bodyPr/>
                    <a:lstStyle/>
                    <a:p>
                      <a:pPr algn="ctr"/>
                      <a:r>
                        <a:rPr lang="es-AR" sz="1800" b="1" dirty="0">
                          <a:latin typeface="Arial" panose="020B0604020202020204" pitchFamily="34" charset="0"/>
                          <a:cs typeface="Arial" panose="020B0604020202020204" pitchFamily="34" charset="0"/>
                        </a:rPr>
                        <a:t>Moda</a:t>
                      </a:r>
                    </a:p>
                  </a:txBody>
                  <a:tcPr/>
                </a:tc>
                <a:tc>
                  <a:txBody>
                    <a:bodyPr/>
                    <a:lstStyle/>
                    <a:p>
                      <a:pPr algn="ctr"/>
                      <a:r>
                        <a:rPr lang="es-AR" sz="1800" b="1" dirty="0">
                          <a:latin typeface="Arial" panose="020B0604020202020204" pitchFamily="34" charset="0"/>
                          <a:cs typeface="Arial" panose="020B0604020202020204" pitchFamily="34" charset="0"/>
                        </a:rPr>
                        <a:t>Mediana</a:t>
                      </a:r>
                    </a:p>
                  </a:txBody>
                  <a:tcPr/>
                </a:tc>
                <a:extLst>
                  <a:ext uri="{0D108BD9-81ED-4DB2-BD59-A6C34878D82A}">
                    <a16:rowId xmlns:a16="http://schemas.microsoft.com/office/drawing/2014/main" val="3869071928"/>
                  </a:ext>
                </a:extLst>
              </a:tr>
              <a:tr h="237437">
                <a:tc>
                  <a:txBody>
                    <a:bodyPr/>
                    <a:lstStyle/>
                    <a:p>
                      <a:pPr algn="ctr"/>
                      <a:r>
                        <a:rPr lang="es-AR" sz="1600" dirty="0" err="1">
                          <a:solidFill>
                            <a:srgbClr val="002060"/>
                          </a:solidFill>
                          <a:latin typeface="Arial" panose="020B0604020202020204" pitchFamily="34" charset="0"/>
                          <a:cs typeface="Arial" panose="020B0604020202020204" pitchFamily="34" charset="0"/>
                        </a:rPr>
                        <a:t>A</a:t>
                      </a:r>
                      <a:r>
                        <a:rPr lang="es-AR" sz="1600" kern="1200" dirty="0" err="1">
                          <a:solidFill>
                            <a:srgbClr val="002060"/>
                          </a:solidFill>
                          <a:latin typeface="Arial" panose="020B0604020202020204" pitchFamily="34" charset="0"/>
                          <a:ea typeface="+mn-ea"/>
                          <a:cs typeface="Arial" panose="020B0604020202020204" pitchFamily="34" charset="0"/>
                        </a:rPr>
                        <a:t>VGtalkdu</a:t>
                      </a:r>
                      <a:r>
                        <a:rPr lang="es-AR" sz="1600" dirty="0" err="1">
                          <a:solidFill>
                            <a:srgbClr val="002060"/>
                          </a:solidFill>
                          <a:latin typeface="Arial" panose="020B0604020202020204" pitchFamily="34" charset="0"/>
                          <a:cs typeface="Arial" panose="020B0604020202020204" pitchFamily="34" charset="0"/>
                        </a:rPr>
                        <a:t>ration</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 44 “</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4’43”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3’46”</a:t>
                      </a:r>
                    </a:p>
                  </a:txBody>
                  <a:tcPr anchor="ctr"/>
                </a:tc>
                <a:extLst>
                  <a:ext uri="{0D108BD9-81ED-4DB2-BD59-A6C34878D82A}">
                    <a16:rowId xmlns:a16="http://schemas.microsoft.com/office/drawing/2014/main" val="1544875168"/>
                  </a:ext>
                </a:extLst>
              </a:tr>
              <a:tr h="237437">
                <a:tc>
                  <a:txBody>
                    <a:bodyPr/>
                    <a:lstStyle/>
                    <a:p>
                      <a:pPr algn="ctr"/>
                      <a:r>
                        <a:rPr lang="es-AR" sz="1600" kern="1200" dirty="0" err="1">
                          <a:solidFill>
                            <a:srgbClr val="002060"/>
                          </a:solidFill>
                          <a:latin typeface="Arial" panose="020B0604020202020204" pitchFamily="34" charset="0"/>
                          <a:ea typeface="+mn-ea"/>
                          <a:cs typeface="Arial" panose="020B0604020202020204" pitchFamily="34" charset="0"/>
                        </a:rPr>
                        <a:t>Satisfaction</a:t>
                      </a:r>
                      <a:r>
                        <a:rPr lang="es-AR" sz="1600" kern="1200" dirty="0">
                          <a:solidFill>
                            <a:srgbClr val="002060"/>
                          </a:solidFill>
                          <a:latin typeface="Arial" panose="020B0604020202020204" pitchFamily="34" charset="0"/>
                          <a:ea typeface="+mn-ea"/>
                          <a:cs typeface="Arial" panose="020B0604020202020204" pitchFamily="34" charset="0"/>
                        </a:rPr>
                        <a:t> rating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3,4</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3,0</a:t>
                      </a:r>
                    </a:p>
                  </a:txBody>
                  <a:tcPr anchor="ctr"/>
                </a:tc>
                <a:extLst>
                  <a:ext uri="{0D108BD9-81ED-4DB2-BD59-A6C34878D82A}">
                    <a16:rowId xmlns:a16="http://schemas.microsoft.com/office/drawing/2014/main" val="3084225441"/>
                  </a:ext>
                </a:extLst>
              </a:tr>
              <a:tr h="306994">
                <a:tc>
                  <a:txBody>
                    <a:bodyPr/>
                    <a:lstStyle/>
                    <a:p>
                      <a:pPr algn="ctr"/>
                      <a:r>
                        <a:rPr lang="es-AR" sz="1600" dirty="0" err="1">
                          <a:solidFill>
                            <a:srgbClr val="002060"/>
                          </a:solidFill>
                          <a:latin typeface="Arial" panose="020B0604020202020204" pitchFamily="34" charset="0"/>
                          <a:cs typeface="Arial" panose="020B0604020202020204" pitchFamily="34" charset="0"/>
                        </a:rPr>
                        <a:t>Speed</a:t>
                      </a:r>
                      <a:r>
                        <a:rPr lang="es-AR" sz="1600" dirty="0">
                          <a:solidFill>
                            <a:srgbClr val="002060"/>
                          </a:solidFill>
                          <a:latin typeface="Arial" panose="020B0604020202020204" pitchFamily="34" charset="0"/>
                          <a:cs typeface="Arial" panose="020B0604020202020204" pitchFamily="34" charset="0"/>
                        </a:rPr>
                        <a:t> </a:t>
                      </a:r>
                      <a:r>
                        <a:rPr lang="es-AR" sz="1600" dirty="0" err="1">
                          <a:solidFill>
                            <a:srgbClr val="002060"/>
                          </a:solidFill>
                          <a:latin typeface="Arial" panose="020B0604020202020204" pitchFamily="34" charset="0"/>
                          <a:cs typeface="Arial" panose="020B0604020202020204" pitchFamily="34" charset="0"/>
                        </a:rPr>
                        <a:t>Answer</a:t>
                      </a:r>
                      <a:endParaRPr lang="es-AR" sz="1600" dirty="0">
                        <a:solidFill>
                          <a:srgbClr val="002060"/>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600" kern="1200" dirty="0">
                          <a:solidFill>
                            <a:srgbClr val="002060"/>
                          </a:solidFill>
                          <a:latin typeface="Arial" panose="020B0604020202020204" pitchFamily="34" charset="0"/>
                          <a:ea typeface="+mn-ea"/>
                          <a:cs typeface="Arial" panose="020B0604020202020204" pitchFamily="34" charset="0"/>
                        </a:rPr>
                        <a:t>67,5”</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53’</a:t>
                      </a:r>
                    </a:p>
                  </a:txBody>
                  <a:tcPr anchor="ctr"/>
                </a:tc>
                <a:tc>
                  <a:txBody>
                    <a:bodyPr/>
                    <a:lstStyle/>
                    <a:p>
                      <a:pPr marL="0" algn="ctr" defTabSz="914400" rtl="0" eaLnBrk="1" latinLnBrk="0" hangingPunct="1"/>
                      <a:r>
                        <a:rPr lang="es-AR" sz="1600" kern="1200" dirty="0">
                          <a:solidFill>
                            <a:srgbClr val="002060"/>
                          </a:solidFill>
                          <a:latin typeface="Arial" panose="020B0604020202020204" pitchFamily="34" charset="0"/>
                          <a:ea typeface="+mn-ea"/>
                          <a:cs typeface="Arial" panose="020B0604020202020204" pitchFamily="34" charset="0"/>
                        </a:rPr>
                        <a:t>68”</a:t>
                      </a:r>
                    </a:p>
                  </a:txBody>
                  <a:tcPr anchor="ctr"/>
                </a:tc>
                <a:extLst>
                  <a:ext uri="{0D108BD9-81ED-4DB2-BD59-A6C34878D82A}">
                    <a16:rowId xmlns:a16="http://schemas.microsoft.com/office/drawing/2014/main" val="588311186"/>
                  </a:ext>
                </a:extLst>
              </a:tr>
            </a:tbl>
          </a:graphicData>
        </a:graphic>
      </p:graphicFrame>
    </p:spTree>
    <p:extLst>
      <p:ext uri="{BB962C8B-B14F-4D97-AF65-F5344CB8AC3E}">
        <p14:creationId xmlns:p14="http://schemas.microsoft.com/office/powerpoint/2010/main" val="207807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7983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Distribución de llamadas</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BCBCBC"/>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Agente</a:t>
            </a: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a:t>
            </a:r>
            <a:r>
              <a:rPr lang="es-AR" sz="1200" b="1" dirty="0" err="1">
                <a:latin typeface="Arial" panose="020B0604020202020204" pitchFamily="34" charset="0"/>
                <a:cs typeface="Arial" panose="020B0604020202020204" pitchFamily="34" charset="0"/>
              </a:rPr>
              <a:t>Topic</a:t>
            </a:r>
            <a:endParaRPr lang="es-AR" sz="1200" b="1" dirty="0">
              <a:latin typeface="Arial" panose="020B0604020202020204" pitchFamily="34" charset="0"/>
              <a:cs typeface="Arial" panose="020B0604020202020204" pitchFamily="34" charset="0"/>
            </a:endParaRPr>
          </a:p>
        </p:txBody>
      </p:sp>
      <p:sp>
        <p:nvSpPr>
          <p:cNvPr id="29" name="Rectángulo: esquinas redondeadas 28">
            <a:extLst>
              <a:ext uri="{FF2B5EF4-FFF2-40B4-BE49-F238E27FC236}">
                <a16:creationId xmlns:a16="http://schemas.microsoft.com/office/drawing/2014/main" id="{9BE959F1-16B3-CBC6-09B7-01BFAD40ACEF}"/>
              </a:ext>
            </a:extLst>
          </p:cNvPr>
          <p:cNvSpPr/>
          <p:nvPr/>
        </p:nvSpPr>
        <p:spPr>
          <a:xfrm>
            <a:off x="655903" y="4070379"/>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Día</a:t>
            </a:r>
          </a:p>
        </p:txBody>
      </p:sp>
      <p:sp>
        <p:nvSpPr>
          <p:cNvPr id="30" name="Rectángulo: esquinas redondeadas 29">
            <a:extLst>
              <a:ext uri="{FF2B5EF4-FFF2-40B4-BE49-F238E27FC236}">
                <a16:creationId xmlns:a16="http://schemas.microsoft.com/office/drawing/2014/main" id="{37A25FBB-FAB7-17B4-5159-22D8F1C4E1A2}"/>
              </a:ext>
            </a:extLst>
          </p:cNvPr>
          <p:cNvSpPr/>
          <p:nvPr/>
        </p:nvSpPr>
        <p:spPr>
          <a:xfrm>
            <a:off x="655903" y="5222127"/>
            <a:ext cx="1363009" cy="532322"/>
          </a:xfrm>
          <a:prstGeom prst="roundRect">
            <a:avLst/>
          </a:prstGeom>
          <a:solidFill>
            <a:srgbClr val="8C9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Por Fecha</a:t>
            </a:r>
          </a:p>
        </p:txBody>
      </p:sp>
    </p:spTree>
    <p:extLst>
      <p:ext uri="{BB962C8B-B14F-4D97-AF65-F5344CB8AC3E}">
        <p14:creationId xmlns:p14="http://schemas.microsoft.com/office/powerpoint/2010/main" val="2017714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esquinas redondeadas 27">
            <a:extLst>
              <a:ext uri="{FF2B5EF4-FFF2-40B4-BE49-F238E27FC236}">
                <a16:creationId xmlns:a16="http://schemas.microsoft.com/office/drawing/2014/main" id="{70175B82-8F20-987E-FCC7-845F7765FAC9}"/>
              </a:ext>
            </a:extLst>
          </p:cNvPr>
          <p:cNvSpPr/>
          <p:nvPr/>
        </p:nvSpPr>
        <p:spPr>
          <a:xfrm>
            <a:off x="7161585" y="2768565"/>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26612" r="24059"/>
          <a:stretch/>
        </p:blipFill>
        <p:spPr>
          <a:xfrm>
            <a:off x="3362008" y="542750"/>
            <a:ext cx="4810760" cy="5485714"/>
          </a:xfrm>
          <a:prstGeom prst="rect">
            <a:avLst/>
          </a:prstGeom>
        </p:spPr>
      </p:pic>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INSIGHTS &amp; HIPÓTESIS</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CuadroTexto 2">
            <a:extLst>
              <a:ext uri="{FF2B5EF4-FFF2-40B4-BE49-F238E27FC236}">
                <a16:creationId xmlns:a16="http://schemas.microsoft.com/office/drawing/2014/main" id="{47A2AF2B-5770-68D5-01E0-3BD6EB44A162}"/>
              </a:ext>
            </a:extLst>
          </p:cNvPr>
          <p:cNvSpPr txBox="1"/>
          <p:nvPr/>
        </p:nvSpPr>
        <p:spPr>
          <a:xfrm>
            <a:off x="517236" y="1144660"/>
            <a:ext cx="6096000" cy="646331"/>
          </a:xfrm>
          <a:prstGeom prst="rect">
            <a:avLst/>
          </a:prstGeom>
          <a:noFill/>
        </p:spPr>
        <p:txBody>
          <a:bodyPr wrap="square">
            <a:spAutoFit/>
          </a:bodyPr>
          <a:lstStyle/>
          <a:p>
            <a:r>
              <a:rPr lang="es-AR" b="1" dirty="0">
                <a:solidFill>
                  <a:schemeClr val="bg1"/>
                </a:solidFill>
                <a:effectLst/>
                <a:highlight>
                  <a:srgbClr val="019BD8"/>
                </a:highlight>
                <a:latin typeface="Consolas" panose="020B0609020204030204" pitchFamily="49" charset="0"/>
              </a:rPr>
              <a:t>Realizamos los siguientes análisis con el fin de identificar insights valiosos:</a:t>
            </a:r>
            <a:endParaRPr lang="es-AR" dirty="0"/>
          </a:p>
        </p:txBody>
      </p:sp>
      <p:sp>
        <p:nvSpPr>
          <p:cNvPr id="2" name="Rectángulo: esquinas redondeadas 1">
            <a:extLst>
              <a:ext uri="{FF2B5EF4-FFF2-40B4-BE49-F238E27FC236}">
                <a16:creationId xmlns:a16="http://schemas.microsoft.com/office/drawing/2014/main" id="{5E32B2C7-02DE-7698-7BFE-465A02048222}"/>
              </a:ext>
            </a:extLst>
          </p:cNvPr>
          <p:cNvSpPr/>
          <p:nvPr/>
        </p:nvSpPr>
        <p:spPr>
          <a:xfrm>
            <a:off x="690323" y="2745517"/>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Descriptivo</a:t>
            </a:r>
          </a:p>
        </p:txBody>
      </p:sp>
      <p:sp>
        <p:nvSpPr>
          <p:cNvPr id="11" name="Rectángulo: esquinas redondeadas 10">
            <a:extLst>
              <a:ext uri="{FF2B5EF4-FFF2-40B4-BE49-F238E27FC236}">
                <a16:creationId xmlns:a16="http://schemas.microsoft.com/office/drawing/2014/main" id="{00F2C26A-66E8-5CCA-627F-C2BF563AF653}"/>
              </a:ext>
            </a:extLst>
          </p:cNvPr>
          <p:cNvSpPr/>
          <p:nvPr/>
        </p:nvSpPr>
        <p:spPr>
          <a:xfrm>
            <a:off x="2729344" y="274551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Entendimiento de columnas y tipo de variables</a:t>
            </a:r>
          </a:p>
          <a:p>
            <a:pPr algn="ctr"/>
            <a:r>
              <a:rPr lang="es-AR" sz="1400" dirty="0">
                <a:latin typeface="Arial" panose="020B0604020202020204" pitchFamily="34" charset="0"/>
                <a:cs typeface="Arial" panose="020B0604020202020204" pitchFamily="34" charset="0"/>
              </a:rPr>
              <a:t>Media moda y mediana de las variables</a:t>
            </a:r>
          </a:p>
          <a:p>
            <a:pPr algn="ctr"/>
            <a:r>
              <a:rPr lang="es-AR" sz="1400" dirty="0">
                <a:latin typeface="Arial" panose="020B0604020202020204" pitchFamily="34" charset="0"/>
                <a:cs typeface="Arial" panose="020B0604020202020204" pitchFamily="34" charset="0"/>
              </a:rPr>
              <a:t>Correlación de los datos</a:t>
            </a:r>
          </a:p>
        </p:txBody>
      </p:sp>
      <p:sp>
        <p:nvSpPr>
          <p:cNvPr id="18" name="Rectángulo: esquinas redondeadas 17">
            <a:extLst>
              <a:ext uri="{FF2B5EF4-FFF2-40B4-BE49-F238E27FC236}">
                <a16:creationId xmlns:a16="http://schemas.microsoft.com/office/drawing/2014/main" id="{EAB2D87D-51C9-4D68-EB34-8C83E0462691}"/>
              </a:ext>
            </a:extLst>
          </p:cNvPr>
          <p:cNvSpPr/>
          <p:nvPr/>
        </p:nvSpPr>
        <p:spPr>
          <a:xfrm>
            <a:off x="2729344"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Objeto de análisis</a:t>
            </a:r>
          </a:p>
        </p:txBody>
      </p:sp>
      <p:sp>
        <p:nvSpPr>
          <p:cNvPr id="19" name="Rectángulo: esquinas redondeadas 18">
            <a:extLst>
              <a:ext uri="{FF2B5EF4-FFF2-40B4-BE49-F238E27FC236}">
                <a16:creationId xmlns:a16="http://schemas.microsoft.com/office/drawing/2014/main" id="{5DDBBB9C-C67B-C2FB-B5EF-D2731312F631}"/>
              </a:ext>
            </a:extLst>
          </p:cNvPr>
          <p:cNvSpPr/>
          <p:nvPr/>
        </p:nvSpPr>
        <p:spPr>
          <a:xfrm>
            <a:off x="7140779" y="2346036"/>
            <a:ext cx="4225637" cy="334782"/>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Resultados Relevantes</a:t>
            </a:r>
          </a:p>
        </p:txBody>
      </p:sp>
      <p:sp>
        <p:nvSpPr>
          <p:cNvPr id="22" name="Rectángulo: esquinas redondeadas 21">
            <a:extLst>
              <a:ext uri="{FF2B5EF4-FFF2-40B4-BE49-F238E27FC236}">
                <a16:creationId xmlns:a16="http://schemas.microsoft.com/office/drawing/2014/main" id="{CFC01331-C5FC-C352-6787-A7D4F45ED28A}"/>
              </a:ext>
            </a:extLst>
          </p:cNvPr>
          <p:cNvSpPr/>
          <p:nvPr/>
        </p:nvSpPr>
        <p:spPr>
          <a:xfrm>
            <a:off x="690323" y="3906263"/>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Análisis Univariante &amp; bivariante</a:t>
            </a:r>
          </a:p>
        </p:txBody>
      </p:sp>
      <p:sp>
        <p:nvSpPr>
          <p:cNvPr id="23" name="Rectángulo: esquinas redondeadas 22">
            <a:extLst>
              <a:ext uri="{FF2B5EF4-FFF2-40B4-BE49-F238E27FC236}">
                <a16:creationId xmlns:a16="http://schemas.microsoft.com/office/drawing/2014/main" id="{DF9B682B-8192-55DC-121A-36C4BDF89862}"/>
              </a:ext>
            </a:extLst>
          </p:cNvPr>
          <p:cNvSpPr/>
          <p:nvPr/>
        </p:nvSpPr>
        <p:spPr>
          <a:xfrm>
            <a:off x="2708539" y="3884767"/>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Distribución de llamadas</a:t>
            </a:r>
          </a:p>
          <a:p>
            <a:pPr algn="ctr"/>
            <a:r>
              <a:rPr lang="es-AR" sz="1400" dirty="0">
                <a:latin typeface="Arial" panose="020B0604020202020204" pitchFamily="34" charset="0"/>
                <a:cs typeface="Arial" panose="020B0604020202020204" pitchFamily="34" charset="0"/>
              </a:rPr>
              <a:t>Niveles de satisfacción consulta resuelta</a:t>
            </a:r>
          </a:p>
        </p:txBody>
      </p:sp>
      <p:sp>
        <p:nvSpPr>
          <p:cNvPr id="24" name="Rectángulo: esquinas redondeadas 23">
            <a:extLst>
              <a:ext uri="{FF2B5EF4-FFF2-40B4-BE49-F238E27FC236}">
                <a16:creationId xmlns:a16="http://schemas.microsoft.com/office/drawing/2014/main" id="{AAA07783-17A8-2271-5D3A-A6D7F8F41361}"/>
              </a:ext>
            </a:extLst>
          </p:cNvPr>
          <p:cNvSpPr/>
          <p:nvPr/>
        </p:nvSpPr>
        <p:spPr>
          <a:xfrm>
            <a:off x="690323" y="5067009"/>
            <a:ext cx="1819564"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latin typeface="Arial Black" panose="020B0A04020102020204" pitchFamily="34" charset="0"/>
              </a:rPr>
              <a:t>Hipótesis</a:t>
            </a:r>
          </a:p>
        </p:txBody>
      </p:sp>
      <p:sp>
        <p:nvSpPr>
          <p:cNvPr id="25" name="Rectángulo: esquinas redondeadas 24">
            <a:extLst>
              <a:ext uri="{FF2B5EF4-FFF2-40B4-BE49-F238E27FC236}">
                <a16:creationId xmlns:a16="http://schemas.microsoft.com/office/drawing/2014/main" id="{AF866A34-CD17-9671-D8CD-97B43A12DCA7}"/>
              </a:ext>
            </a:extLst>
          </p:cNvPr>
          <p:cNvSpPr/>
          <p:nvPr/>
        </p:nvSpPr>
        <p:spPr>
          <a:xfrm>
            <a:off x="2708539" y="5067009"/>
            <a:ext cx="4225637" cy="1004445"/>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a:latin typeface="Arial" panose="020B0604020202020204" pitchFamily="34" charset="0"/>
                <a:cs typeface="Arial" panose="020B0604020202020204" pitchFamily="34" charset="0"/>
              </a:rPr>
              <a:t>Planteo, resolución y análisis de 5 test de hipótesis</a:t>
            </a:r>
          </a:p>
        </p:txBody>
      </p:sp>
      <p:sp>
        <p:nvSpPr>
          <p:cNvPr id="26" name="Rectángulo: esquinas redondeadas 25">
            <a:extLst>
              <a:ext uri="{FF2B5EF4-FFF2-40B4-BE49-F238E27FC236}">
                <a16:creationId xmlns:a16="http://schemas.microsoft.com/office/drawing/2014/main" id="{E32B1A1C-3B45-3AF2-C83C-C289D6CA943D}"/>
              </a:ext>
            </a:extLst>
          </p:cNvPr>
          <p:cNvSpPr/>
          <p:nvPr/>
        </p:nvSpPr>
        <p:spPr>
          <a:xfrm>
            <a:off x="7198439" y="3884767"/>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27" name="Rectángulo: esquinas redondeadas 26">
            <a:extLst>
              <a:ext uri="{FF2B5EF4-FFF2-40B4-BE49-F238E27FC236}">
                <a16:creationId xmlns:a16="http://schemas.microsoft.com/office/drawing/2014/main" id="{9E1DECAA-7529-921B-6971-3F1C523ACABC}"/>
              </a:ext>
            </a:extLst>
          </p:cNvPr>
          <p:cNvSpPr/>
          <p:nvPr/>
        </p:nvSpPr>
        <p:spPr>
          <a:xfrm>
            <a:off x="7220089" y="5067008"/>
            <a:ext cx="4225637" cy="1004445"/>
          </a:xfrm>
          <a:prstGeom prst="roundRect">
            <a:avLst/>
          </a:prstGeom>
          <a:solidFill>
            <a:schemeClr val="bg1">
              <a:lumMod val="6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latin typeface="Arial" panose="020B0604020202020204" pitchFamily="34" charset="0"/>
                <a:cs typeface="Arial" panose="020B0604020202020204" pitchFamily="34" charset="0"/>
              </a:rPr>
              <a:t>Más </a:t>
            </a:r>
            <a:r>
              <a:rPr lang="es-AR" sz="2400" dirty="0" err="1">
                <a:latin typeface="Arial" panose="020B0604020202020204" pitchFamily="34" charset="0"/>
                <a:cs typeface="Arial" panose="020B0604020202020204" pitchFamily="34" charset="0"/>
              </a:rPr>
              <a:t>info</a:t>
            </a:r>
            <a:endParaRPr lang="es-AR" sz="2400" dirty="0">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FCED44ED-AE5F-CE42-F144-46001C414253}"/>
              </a:ext>
            </a:extLst>
          </p:cNvPr>
          <p:cNvSpPr/>
          <p:nvPr/>
        </p:nvSpPr>
        <p:spPr>
          <a:xfrm>
            <a:off x="0" y="-1"/>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esquinas redondeadas 4">
            <a:extLst>
              <a:ext uri="{FF2B5EF4-FFF2-40B4-BE49-F238E27FC236}">
                <a16:creationId xmlns:a16="http://schemas.microsoft.com/office/drawing/2014/main" id="{C540DBE4-3EC7-667C-B130-8FFCD7DD7EB5}"/>
              </a:ext>
            </a:extLst>
          </p:cNvPr>
          <p:cNvSpPr/>
          <p:nvPr/>
        </p:nvSpPr>
        <p:spPr>
          <a:xfrm>
            <a:off x="461371" y="786546"/>
            <a:ext cx="6508117" cy="5485714"/>
          </a:xfrm>
          <a:prstGeom prst="roundRect">
            <a:avLst/>
          </a:prstGeom>
          <a:gradFill>
            <a:gsLst>
              <a:gs pos="0">
                <a:srgbClr val="0B95D8"/>
              </a:gs>
              <a:gs pos="100000">
                <a:schemeClr val="accent1">
                  <a:alpha val="85000"/>
                </a:schemeClr>
              </a:gs>
            </a:gsLst>
            <a:lin ang="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dirty="0">
              <a:latin typeface="Arial" panose="020B0604020202020204" pitchFamily="34" charset="0"/>
              <a:cs typeface="Arial" panose="020B0604020202020204" pitchFamily="34" charset="0"/>
            </a:endParaRPr>
          </a:p>
        </p:txBody>
      </p:sp>
      <p:sp>
        <p:nvSpPr>
          <p:cNvPr id="7" name="Rectángulo: esquinas redondeadas 6">
            <a:extLst>
              <a:ext uri="{FF2B5EF4-FFF2-40B4-BE49-F238E27FC236}">
                <a16:creationId xmlns:a16="http://schemas.microsoft.com/office/drawing/2014/main" id="{B9203E77-2B8C-10A8-1066-C6BFC4B395C0}"/>
              </a:ext>
            </a:extLst>
          </p:cNvPr>
          <p:cNvSpPr/>
          <p:nvPr/>
        </p:nvSpPr>
        <p:spPr>
          <a:xfrm>
            <a:off x="941294" y="988359"/>
            <a:ext cx="250386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multivariante</a:t>
            </a:r>
          </a:p>
        </p:txBody>
      </p:sp>
      <p:sp>
        <p:nvSpPr>
          <p:cNvPr id="6" name="Rectángulo: esquinas redondeadas 5">
            <a:extLst>
              <a:ext uri="{FF2B5EF4-FFF2-40B4-BE49-F238E27FC236}">
                <a16:creationId xmlns:a16="http://schemas.microsoft.com/office/drawing/2014/main" id="{6AEDCB21-4C20-78DA-D842-97CF6BDD265D}"/>
              </a:ext>
            </a:extLst>
          </p:cNvPr>
          <p:cNvSpPr/>
          <p:nvPr/>
        </p:nvSpPr>
        <p:spPr>
          <a:xfrm>
            <a:off x="3715429" y="992509"/>
            <a:ext cx="2503869" cy="532322"/>
          </a:xfrm>
          <a:prstGeom prst="roundRect">
            <a:avLst/>
          </a:prstGeom>
          <a:solidFill>
            <a:srgbClr val="D4D4D4"/>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Análisis Bivariante</a:t>
            </a:r>
          </a:p>
        </p:txBody>
      </p:sp>
      <p:sp>
        <p:nvSpPr>
          <p:cNvPr id="20" name="Rectángulo: esquinas redondeadas 19">
            <a:extLst>
              <a:ext uri="{FF2B5EF4-FFF2-40B4-BE49-F238E27FC236}">
                <a16:creationId xmlns:a16="http://schemas.microsoft.com/office/drawing/2014/main" id="{1934B162-77C1-62B7-D757-91F44040214B}"/>
              </a:ext>
            </a:extLst>
          </p:cNvPr>
          <p:cNvSpPr/>
          <p:nvPr/>
        </p:nvSpPr>
        <p:spPr>
          <a:xfrm>
            <a:off x="655903" y="1766881"/>
            <a:ext cx="1363009" cy="532322"/>
          </a:xfrm>
          <a:prstGeom prst="roundRect">
            <a:avLst/>
          </a:prstGeom>
          <a:solidFill>
            <a:srgbClr val="C8C8C8"/>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b="1" dirty="0">
                <a:latin typeface="Arial" panose="020B0604020202020204" pitchFamily="34" charset="0"/>
                <a:cs typeface="Arial" panose="020B0604020202020204" pitchFamily="34" charset="0"/>
              </a:rPr>
              <a:t>Satisfacción &amp; </a:t>
            </a:r>
          </a:p>
          <a:p>
            <a:pPr algn="ctr"/>
            <a:r>
              <a:rPr lang="es-AR" sz="1200" b="1" dirty="0">
                <a:latin typeface="Arial" panose="020B0604020202020204" pitchFamily="34" charset="0"/>
                <a:cs typeface="Arial" panose="020B0604020202020204" pitchFamily="34" charset="0"/>
              </a:rPr>
              <a:t>Tiempo de </a:t>
            </a:r>
            <a:r>
              <a:rPr lang="es-AR" sz="1200" b="1" dirty="0" err="1">
                <a:latin typeface="Arial" panose="020B0604020202020204" pitchFamily="34" charset="0"/>
                <a:cs typeface="Arial" panose="020B0604020202020204" pitchFamily="34" charset="0"/>
              </a:rPr>
              <a:t>rta</a:t>
            </a:r>
            <a:endParaRPr lang="es-AR" sz="1200" b="1" dirty="0">
              <a:latin typeface="Arial" panose="020B0604020202020204" pitchFamily="34" charset="0"/>
              <a:cs typeface="Arial" panose="020B0604020202020204" pitchFamily="34" charset="0"/>
            </a:endParaRPr>
          </a:p>
        </p:txBody>
      </p:sp>
      <p:sp>
        <p:nvSpPr>
          <p:cNvPr id="21" name="Rectángulo: esquinas redondeadas 20">
            <a:extLst>
              <a:ext uri="{FF2B5EF4-FFF2-40B4-BE49-F238E27FC236}">
                <a16:creationId xmlns:a16="http://schemas.microsoft.com/office/drawing/2014/main" id="{2155B930-8532-8136-41C9-F3F634A2D75A}"/>
              </a:ext>
            </a:extLst>
          </p:cNvPr>
          <p:cNvSpPr/>
          <p:nvPr/>
        </p:nvSpPr>
        <p:spPr>
          <a:xfrm>
            <a:off x="655903" y="2918630"/>
            <a:ext cx="1363009" cy="532322"/>
          </a:xfrm>
          <a:prstGeom prst="roundRect">
            <a:avLst/>
          </a:prstGeom>
          <a:solidFill>
            <a:srgbClr val="9AA6FF"/>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900" b="1" dirty="0">
                <a:latin typeface="Arial" panose="020B0604020202020204" pitchFamily="34" charset="0"/>
                <a:cs typeface="Arial" panose="020B0604020202020204" pitchFamily="34" charset="0"/>
              </a:rPr>
              <a:t>Satisfacción,</a:t>
            </a:r>
          </a:p>
          <a:p>
            <a:pPr algn="ctr"/>
            <a:r>
              <a:rPr lang="es-AR" sz="900" b="1" dirty="0">
                <a:latin typeface="Arial" panose="020B0604020202020204" pitchFamily="34" charset="0"/>
                <a:cs typeface="Arial" panose="020B0604020202020204" pitchFamily="34" charset="0"/>
              </a:rPr>
              <a:t>Resolución &amp; Agentes</a:t>
            </a:r>
          </a:p>
        </p:txBody>
      </p:sp>
      <p:pic>
        <p:nvPicPr>
          <p:cNvPr id="31" name="Imagen 30">
            <a:extLst>
              <a:ext uri="{FF2B5EF4-FFF2-40B4-BE49-F238E27FC236}">
                <a16:creationId xmlns:a16="http://schemas.microsoft.com/office/drawing/2014/main" id="{B3E37524-A1D7-1249-5237-ED2C1DEBB4D9}"/>
              </a:ext>
            </a:extLst>
          </p:cNvPr>
          <p:cNvPicPr>
            <a:picLocks noChangeAspect="1"/>
          </p:cNvPicPr>
          <p:nvPr/>
        </p:nvPicPr>
        <p:blipFill>
          <a:blip r:embed="rId4"/>
          <a:stretch>
            <a:fillRect/>
          </a:stretch>
        </p:blipFill>
        <p:spPr>
          <a:xfrm>
            <a:off x="2338765" y="2918630"/>
            <a:ext cx="4076546" cy="2996166"/>
          </a:xfrm>
          <a:prstGeom prst="rect">
            <a:avLst/>
          </a:prstGeom>
        </p:spPr>
      </p:pic>
    </p:spTree>
    <p:extLst>
      <p:ext uri="{BB962C8B-B14F-4D97-AF65-F5344CB8AC3E}">
        <p14:creationId xmlns:p14="http://schemas.microsoft.com/office/powerpoint/2010/main" val="2106908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0" y="0"/>
            <a:ext cx="540883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5" name="Gráfico 4" descr="Cabeza con engranajes contorno">
            <a:extLst>
              <a:ext uri="{FF2B5EF4-FFF2-40B4-BE49-F238E27FC236}">
                <a16:creationId xmlns:a16="http://schemas.microsoft.com/office/drawing/2014/main" id="{EA7535BA-3867-53E5-BD01-8CA6C84E5A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272" y="1685711"/>
            <a:ext cx="4352925" cy="4352925"/>
          </a:xfrm>
          <a:prstGeom prst="rect">
            <a:avLst/>
          </a:prstGeom>
        </p:spPr>
      </p:pic>
      <p:sp>
        <p:nvSpPr>
          <p:cNvPr id="6" name="Título 1">
            <a:extLst>
              <a:ext uri="{FF2B5EF4-FFF2-40B4-BE49-F238E27FC236}">
                <a16:creationId xmlns:a16="http://schemas.microsoft.com/office/drawing/2014/main" id="{E2DDC7F2-F6BA-D04A-A97B-F2EFF8FCE45D}"/>
              </a:ext>
            </a:extLst>
          </p:cNvPr>
          <p:cNvSpPr txBox="1">
            <a:spLocks/>
          </p:cNvSpPr>
          <p:nvPr/>
        </p:nvSpPr>
        <p:spPr>
          <a:xfrm>
            <a:off x="1009333" y="248041"/>
            <a:ext cx="4915218" cy="1236612"/>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solidFill>
                  <a:schemeClr val="bg1">
                    <a:lumMod val="85000"/>
                  </a:schemeClr>
                </a:solidFill>
                <a:latin typeface="Arial Black" panose="020B0A04020102020204" pitchFamily="34" charset="0"/>
              </a:rPr>
              <a:t>INSIGHTS &amp; HIPÓTESIS</a:t>
            </a:r>
          </a:p>
        </p:txBody>
      </p:sp>
    </p:spTree>
    <p:extLst>
      <p:ext uri="{BB962C8B-B14F-4D97-AF65-F5344CB8AC3E}">
        <p14:creationId xmlns:p14="http://schemas.microsoft.com/office/powerpoint/2010/main" val="4079934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1" descr="Background pattern&#10;&#10;Description automatically generated">
            <a:extLst>
              <a:ext uri="{FF2B5EF4-FFF2-40B4-BE49-F238E27FC236}">
                <a16:creationId xmlns:a16="http://schemas.microsoft.com/office/drawing/2014/main" id="{C8685D6E-79C7-6FEE-BF42-3C72D714D068}"/>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12192000" cy="6858000"/>
          </a:xfrm>
          <a:prstGeom prst="rect">
            <a:avLst/>
          </a:prstGeom>
        </p:spPr>
      </p:pic>
      <p:sp>
        <p:nvSpPr>
          <p:cNvPr id="12" name="Diagrama de flujo: conector fuera de página 11">
            <a:extLst>
              <a:ext uri="{FF2B5EF4-FFF2-40B4-BE49-F238E27FC236}">
                <a16:creationId xmlns:a16="http://schemas.microsoft.com/office/drawing/2014/main" id="{4DE8B13D-BB11-F0A8-AF9C-1530B6F1952D}"/>
              </a:ext>
            </a:extLst>
          </p:cNvPr>
          <p:cNvSpPr/>
          <p:nvPr/>
        </p:nvSpPr>
        <p:spPr>
          <a:xfrm rot="10800000">
            <a:off x="1085853" y="3406240"/>
            <a:ext cx="1695450" cy="1800000"/>
          </a:xfrm>
          <a:prstGeom prst="flowChartOffpageConnector">
            <a:avLst/>
          </a:prstGeom>
          <a:solidFill>
            <a:srgbClr val="019EDB"/>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magen en blanco y negro&#10;&#10;Descripción generada automáticamente con confianza baja">
            <a:extLst>
              <a:ext uri="{FF2B5EF4-FFF2-40B4-BE49-F238E27FC236}">
                <a16:creationId xmlns:a16="http://schemas.microsoft.com/office/drawing/2014/main" id="{3EAB25F8-56ED-136A-A046-3CAD767915C4}"/>
              </a:ext>
            </a:extLst>
          </p:cNvPr>
          <p:cNvPicPr>
            <a:picLocks noChangeAspect="1"/>
          </p:cNvPicPr>
          <p:nvPr/>
        </p:nvPicPr>
        <p:blipFill>
          <a:blip r:embed="rId4">
            <a:duotone>
              <a:schemeClr val="accent1">
                <a:shade val="45000"/>
                <a:satMod val="135000"/>
              </a:schemeClr>
              <a:prstClr val="white"/>
            </a:duotone>
          </a:blip>
          <a:stretch>
            <a:fillRect/>
          </a:stretch>
        </p:blipFill>
        <p:spPr>
          <a:xfrm>
            <a:off x="1423138" y="3038946"/>
            <a:ext cx="1384358" cy="1384358"/>
          </a:xfrm>
          <a:prstGeom prst="rect">
            <a:avLst/>
          </a:prstGeom>
        </p:spPr>
      </p:pic>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NEXT STEP</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CuadroTexto 3">
            <a:extLst>
              <a:ext uri="{FF2B5EF4-FFF2-40B4-BE49-F238E27FC236}">
                <a16:creationId xmlns:a16="http://schemas.microsoft.com/office/drawing/2014/main" id="{BDC7ACE9-CA9E-8940-F88D-026F1EB8ACE9}"/>
              </a:ext>
            </a:extLst>
          </p:cNvPr>
          <p:cNvSpPr txBox="1"/>
          <p:nvPr/>
        </p:nvSpPr>
        <p:spPr>
          <a:xfrm>
            <a:off x="1102521" y="4744554"/>
            <a:ext cx="1695449"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FACTIBILIDAD &amp; ESTRATEGIA</a:t>
            </a:r>
          </a:p>
        </p:txBody>
      </p:sp>
      <p:sp>
        <p:nvSpPr>
          <p:cNvPr id="14" name="Rectángulo 13">
            <a:extLst>
              <a:ext uri="{FF2B5EF4-FFF2-40B4-BE49-F238E27FC236}">
                <a16:creationId xmlns:a16="http://schemas.microsoft.com/office/drawing/2014/main" id="{8F2CC45F-D751-4B17-B66A-2B570E8080BA}"/>
              </a:ext>
            </a:extLst>
          </p:cNvPr>
          <p:cNvSpPr/>
          <p:nvPr/>
        </p:nvSpPr>
        <p:spPr>
          <a:xfrm>
            <a:off x="1074175" y="5449668"/>
            <a:ext cx="3788339" cy="561975"/>
          </a:xfrm>
          <a:prstGeom prst="rect">
            <a:avLst/>
          </a:prstGeom>
          <a:gradFill flip="none" rotWithShape="1">
            <a:gsLst>
              <a:gs pos="0">
                <a:schemeClr val="bg1">
                  <a:lumMod val="95000"/>
                  <a:alpha val="61000"/>
                </a:schemeClr>
              </a:gs>
              <a:gs pos="75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s-ES" dirty="0">
                <a:solidFill>
                  <a:srgbClr val="028DD9"/>
                </a:solidFill>
                <a:latin typeface="Arial Black" panose="020B0A04020102020204" pitchFamily="34" charset="0"/>
              </a:rPr>
              <a:t>Etapa </a:t>
            </a:r>
            <a:r>
              <a:rPr lang="es-ES" dirty="0" err="1">
                <a:solidFill>
                  <a:srgbClr val="028DD9"/>
                </a:solidFill>
                <a:latin typeface="Arial Black" panose="020B0A04020102020204" pitchFamily="34" charset="0"/>
              </a:rPr>
              <a:t>N°</a:t>
            </a:r>
            <a:r>
              <a:rPr lang="es-ES" dirty="0">
                <a:solidFill>
                  <a:srgbClr val="028DD9"/>
                </a:solidFill>
                <a:latin typeface="Arial Black" panose="020B0A04020102020204" pitchFamily="34" charset="0"/>
              </a:rPr>
              <a:t> 1 diseño</a:t>
            </a:r>
            <a:endParaRPr lang="es-ES" noProof="0" dirty="0">
              <a:solidFill>
                <a:srgbClr val="028DD9"/>
              </a:solidFill>
              <a:latin typeface="Arial Black" panose="020B0A04020102020204" pitchFamily="34" charset="0"/>
            </a:endParaRPr>
          </a:p>
        </p:txBody>
      </p:sp>
      <p:sp>
        <p:nvSpPr>
          <p:cNvPr id="15" name="Diagrama de flujo: conector fuera de página 14">
            <a:extLst>
              <a:ext uri="{FF2B5EF4-FFF2-40B4-BE49-F238E27FC236}">
                <a16:creationId xmlns:a16="http://schemas.microsoft.com/office/drawing/2014/main" id="{466B1E76-A011-74EF-2361-2ED34D7F0DEA}"/>
              </a:ext>
            </a:extLst>
          </p:cNvPr>
          <p:cNvSpPr/>
          <p:nvPr/>
        </p:nvSpPr>
        <p:spPr>
          <a:xfrm rot="10800000">
            <a:off x="9410697" y="2686241"/>
            <a:ext cx="1695450" cy="2520000"/>
          </a:xfrm>
          <a:prstGeom prst="flowChartOffpageConnector">
            <a:avLst/>
          </a:prstGeom>
          <a:solidFill>
            <a:srgbClr val="002FAA"/>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fuera de página 15">
            <a:extLst>
              <a:ext uri="{FF2B5EF4-FFF2-40B4-BE49-F238E27FC236}">
                <a16:creationId xmlns:a16="http://schemas.microsoft.com/office/drawing/2014/main" id="{248BA35A-9961-41CA-7D66-6F82C6C39CBF}"/>
              </a:ext>
            </a:extLst>
          </p:cNvPr>
          <p:cNvSpPr/>
          <p:nvPr/>
        </p:nvSpPr>
        <p:spPr>
          <a:xfrm rot="10800000">
            <a:off x="7329486" y="2866241"/>
            <a:ext cx="1695450" cy="2340000"/>
          </a:xfrm>
          <a:prstGeom prst="flowChartOffpageConnector">
            <a:avLst/>
          </a:prstGeom>
          <a:solidFill>
            <a:srgbClr val="3246B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fuera de página 16">
            <a:extLst>
              <a:ext uri="{FF2B5EF4-FFF2-40B4-BE49-F238E27FC236}">
                <a16:creationId xmlns:a16="http://schemas.microsoft.com/office/drawing/2014/main" id="{0CF7FB22-E34A-2E73-8095-5D81F3BF1F32}"/>
              </a:ext>
            </a:extLst>
          </p:cNvPr>
          <p:cNvSpPr/>
          <p:nvPr/>
        </p:nvSpPr>
        <p:spPr>
          <a:xfrm rot="10800000">
            <a:off x="5248275" y="3046241"/>
            <a:ext cx="1695450" cy="2160000"/>
          </a:xfrm>
          <a:prstGeom prst="flowChartOffpageConnector">
            <a:avLst/>
          </a:prstGeom>
          <a:solidFill>
            <a:srgbClr val="3B76C6"/>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fuera de página 17">
            <a:extLst>
              <a:ext uri="{FF2B5EF4-FFF2-40B4-BE49-F238E27FC236}">
                <a16:creationId xmlns:a16="http://schemas.microsoft.com/office/drawing/2014/main" id="{70EDBDD7-8D68-C1F5-7912-7A657CE110CB}"/>
              </a:ext>
            </a:extLst>
          </p:cNvPr>
          <p:cNvSpPr/>
          <p:nvPr/>
        </p:nvSpPr>
        <p:spPr>
          <a:xfrm rot="10800000">
            <a:off x="3167064" y="3226241"/>
            <a:ext cx="1695450" cy="1980000"/>
          </a:xfrm>
          <a:prstGeom prst="flowChartOffpageConnector">
            <a:avLst/>
          </a:prstGeom>
          <a:solidFill>
            <a:srgbClr val="028DD9"/>
          </a:solidFill>
          <a:ln>
            <a:noFill/>
          </a:ln>
          <a:effectLst>
            <a:outerShdw blurRad="50800" dist="38100" dir="18900000" algn="b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 </a:t>
            </a:r>
          </a:p>
        </p:txBody>
      </p:sp>
      <p:sp>
        <p:nvSpPr>
          <p:cNvPr id="27" name="CuadroTexto 26">
            <a:extLst>
              <a:ext uri="{FF2B5EF4-FFF2-40B4-BE49-F238E27FC236}">
                <a16:creationId xmlns:a16="http://schemas.microsoft.com/office/drawing/2014/main" id="{BC1EE127-A55C-F943-4633-3BDED7BA0618}"/>
              </a:ext>
            </a:extLst>
          </p:cNvPr>
          <p:cNvSpPr txBox="1"/>
          <p:nvPr/>
        </p:nvSpPr>
        <p:spPr>
          <a:xfrm>
            <a:off x="7446167"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TEST Y </a:t>
            </a:r>
          </a:p>
          <a:p>
            <a:r>
              <a:rPr lang="es-AR" sz="1200" dirty="0">
                <a:solidFill>
                  <a:schemeClr val="bg1"/>
                </a:solidFill>
                <a:latin typeface="Arial Black" panose="020B0A04020102020204" pitchFamily="34" charset="0"/>
              </a:rPr>
              <a:t>KICK OFF</a:t>
            </a:r>
          </a:p>
        </p:txBody>
      </p:sp>
      <p:sp>
        <p:nvSpPr>
          <p:cNvPr id="28" name="CuadroTexto 27">
            <a:extLst>
              <a:ext uri="{FF2B5EF4-FFF2-40B4-BE49-F238E27FC236}">
                <a16:creationId xmlns:a16="http://schemas.microsoft.com/office/drawing/2014/main" id="{06F4C846-F1D2-69CF-1522-E786776345B7}"/>
              </a:ext>
            </a:extLst>
          </p:cNvPr>
          <p:cNvSpPr txBox="1"/>
          <p:nvPr/>
        </p:nvSpPr>
        <p:spPr>
          <a:xfrm>
            <a:off x="5245892" y="4744554"/>
            <a:ext cx="1795463"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CONSTRUCCIÓN Y ENTRENAMIENTO</a:t>
            </a:r>
          </a:p>
        </p:txBody>
      </p:sp>
      <p:sp>
        <p:nvSpPr>
          <p:cNvPr id="29" name="CuadroTexto 28">
            <a:extLst>
              <a:ext uri="{FF2B5EF4-FFF2-40B4-BE49-F238E27FC236}">
                <a16:creationId xmlns:a16="http://schemas.microsoft.com/office/drawing/2014/main" id="{BF21A5FD-1B59-B1FD-4BFB-4C9B39D0651D}"/>
              </a:ext>
            </a:extLst>
          </p:cNvPr>
          <p:cNvSpPr txBox="1"/>
          <p:nvPr/>
        </p:nvSpPr>
        <p:spPr>
          <a:xfrm>
            <a:off x="3336131"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DISEÑO DEL MODELO</a:t>
            </a:r>
          </a:p>
        </p:txBody>
      </p:sp>
      <p:sp>
        <p:nvSpPr>
          <p:cNvPr id="30" name="CuadroTexto 29">
            <a:extLst>
              <a:ext uri="{FF2B5EF4-FFF2-40B4-BE49-F238E27FC236}">
                <a16:creationId xmlns:a16="http://schemas.microsoft.com/office/drawing/2014/main" id="{5082E533-825B-B240-3AD1-83C3D6FA2C3B}"/>
              </a:ext>
            </a:extLst>
          </p:cNvPr>
          <p:cNvSpPr txBox="1"/>
          <p:nvPr/>
        </p:nvSpPr>
        <p:spPr>
          <a:xfrm>
            <a:off x="9463083" y="4744554"/>
            <a:ext cx="1695450" cy="461665"/>
          </a:xfrm>
          <a:prstGeom prst="rect">
            <a:avLst/>
          </a:prstGeom>
          <a:noFill/>
        </p:spPr>
        <p:txBody>
          <a:bodyPr wrap="square" rtlCol="0">
            <a:spAutoFit/>
          </a:bodyPr>
          <a:lstStyle/>
          <a:p>
            <a:r>
              <a:rPr lang="es-AR" sz="1200" dirty="0">
                <a:solidFill>
                  <a:schemeClr val="bg1"/>
                </a:solidFill>
                <a:latin typeface="Arial Black" panose="020B0A04020102020204" pitchFamily="34" charset="0"/>
              </a:rPr>
              <a:t>MEDICIÓN Y ESCALABILIDAD</a:t>
            </a:r>
          </a:p>
        </p:txBody>
      </p:sp>
      <p:sp>
        <p:nvSpPr>
          <p:cNvPr id="31" name="Rectángulo 30">
            <a:extLst>
              <a:ext uri="{FF2B5EF4-FFF2-40B4-BE49-F238E27FC236}">
                <a16:creationId xmlns:a16="http://schemas.microsoft.com/office/drawing/2014/main" id="{AA2C392C-DA3E-B9D3-1096-58DCBFEDDC8D}"/>
              </a:ext>
            </a:extLst>
          </p:cNvPr>
          <p:cNvSpPr/>
          <p:nvPr/>
        </p:nvSpPr>
        <p:spPr>
          <a:xfrm>
            <a:off x="5236597" y="5443449"/>
            <a:ext cx="5869550" cy="561975"/>
          </a:xfrm>
          <a:prstGeom prst="rect">
            <a:avLst/>
          </a:prstGeom>
          <a:gradFill flip="none" rotWithShape="1">
            <a:gsLst>
              <a:gs pos="56000">
                <a:schemeClr val="bg1">
                  <a:lumMod val="50000"/>
                  <a:alpha val="61000"/>
                </a:schemeClr>
              </a:gs>
              <a:gs pos="31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3246B9"/>
                </a:solidFill>
                <a:latin typeface="Arial Black" panose="020B0A04020102020204" pitchFamily="34" charset="0"/>
              </a:rPr>
              <a:t>Etapa </a:t>
            </a:r>
            <a:r>
              <a:rPr lang="es-ES" dirty="0" err="1">
                <a:solidFill>
                  <a:srgbClr val="3246B9"/>
                </a:solidFill>
                <a:latin typeface="Arial Black" panose="020B0A04020102020204" pitchFamily="34" charset="0"/>
              </a:rPr>
              <a:t>N°</a:t>
            </a:r>
            <a:r>
              <a:rPr lang="es-ES" dirty="0">
                <a:solidFill>
                  <a:srgbClr val="3246B9"/>
                </a:solidFill>
                <a:latin typeface="Arial Black" panose="020B0A04020102020204" pitchFamily="34" charset="0"/>
              </a:rPr>
              <a:t> 2 construcción</a:t>
            </a:r>
            <a:endParaRPr lang="es-ES" noProof="0" dirty="0">
              <a:solidFill>
                <a:srgbClr val="3246B9"/>
              </a:solidFill>
              <a:latin typeface="Arial Black" panose="020B0A04020102020204" pitchFamily="34" charset="0"/>
            </a:endParaRPr>
          </a:p>
        </p:txBody>
      </p:sp>
      <p:pic>
        <p:nvPicPr>
          <p:cNvPr id="41" name="Imagen 40" descr="Imagen en blanco y negro&#10;&#10;Descripción generada automáticamente con confianza baja">
            <a:extLst>
              <a:ext uri="{FF2B5EF4-FFF2-40B4-BE49-F238E27FC236}">
                <a16:creationId xmlns:a16="http://schemas.microsoft.com/office/drawing/2014/main" id="{901DF4E2-D4BC-FC90-F92B-2F82D2C051E0}"/>
              </a:ext>
            </a:extLst>
          </p:cNvPr>
          <p:cNvPicPr>
            <a:picLocks noChangeAspect="1"/>
          </p:cNvPicPr>
          <p:nvPr/>
        </p:nvPicPr>
        <p:blipFill>
          <a:blip r:embed="rId4">
            <a:duotone>
              <a:schemeClr val="accent1">
                <a:shade val="45000"/>
                <a:satMod val="135000"/>
              </a:schemeClr>
              <a:prstClr val="white"/>
            </a:duotone>
          </a:blip>
          <a:stretch>
            <a:fillRect/>
          </a:stretch>
        </p:blipFill>
        <p:spPr>
          <a:xfrm>
            <a:off x="3491740" y="2828229"/>
            <a:ext cx="1384358" cy="1384358"/>
          </a:xfrm>
          <a:prstGeom prst="rect">
            <a:avLst/>
          </a:prstGeom>
        </p:spPr>
      </p:pic>
      <p:pic>
        <p:nvPicPr>
          <p:cNvPr id="44" name="Imagen 43" descr="Imagen en blanco y negro&#10;&#10;Descripción generada automáticamente con confianza baja">
            <a:extLst>
              <a:ext uri="{FF2B5EF4-FFF2-40B4-BE49-F238E27FC236}">
                <a16:creationId xmlns:a16="http://schemas.microsoft.com/office/drawing/2014/main" id="{06C0E6C1-02BF-C963-7460-D820C7DA0821}"/>
              </a:ext>
            </a:extLst>
          </p:cNvPr>
          <p:cNvPicPr>
            <a:picLocks noChangeAspect="1"/>
          </p:cNvPicPr>
          <p:nvPr/>
        </p:nvPicPr>
        <p:blipFill>
          <a:blip r:embed="rId4">
            <a:duotone>
              <a:schemeClr val="accent1">
                <a:shade val="45000"/>
                <a:satMod val="135000"/>
              </a:schemeClr>
              <a:prstClr val="white"/>
            </a:duotone>
          </a:blip>
          <a:stretch>
            <a:fillRect/>
          </a:stretch>
        </p:blipFill>
        <p:spPr>
          <a:xfrm>
            <a:off x="5585560" y="2695765"/>
            <a:ext cx="1384358" cy="1384358"/>
          </a:xfrm>
          <a:prstGeom prst="rect">
            <a:avLst/>
          </a:prstGeom>
        </p:spPr>
      </p:pic>
      <p:pic>
        <p:nvPicPr>
          <p:cNvPr id="45" name="Imagen 44" descr="Imagen en blanco y negro&#10;&#10;Descripción generada automáticamente con confianza baja">
            <a:extLst>
              <a:ext uri="{FF2B5EF4-FFF2-40B4-BE49-F238E27FC236}">
                <a16:creationId xmlns:a16="http://schemas.microsoft.com/office/drawing/2014/main" id="{BD110EEB-9838-3FD8-ED83-67687790F959}"/>
              </a:ext>
            </a:extLst>
          </p:cNvPr>
          <p:cNvPicPr>
            <a:picLocks noChangeAspect="1"/>
          </p:cNvPicPr>
          <p:nvPr/>
        </p:nvPicPr>
        <p:blipFill>
          <a:blip r:embed="rId4">
            <a:lum bright="70000" contrast="-70000"/>
          </a:blip>
          <a:stretch>
            <a:fillRect/>
          </a:stretch>
        </p:blipFill>
        <p:spPr>
          <a:xfrm>
            <a:off x="7640578" y="2522717"/>
            <a:ext cx="1384358" cy="1384358"/>
          </a:xfrm>
          <a:prstGeom prst="rect">
            <a:avLst/>
          </a:prstGeom>
        </p:spPr>
      </p:pic>
      <p:pic>
        <p:nvPicPr>
          <p:cNvPr id="46" name="Imagen 45" descr="Imagen en blanco y negro&#10;&#10;Descripción generada automáticamente con confianza baja">
            <a:extLst>
              <a:ext uri="{FF2B5EF4-FFF2-40B4-BE49-F238E27FC236}">
                <a16:creationId xmlns:a16="http://schemas.microsoft.com/office/drawing/2014/main" id="{E5729FE3-E9AF-5186-4FAB-668F7CD58C3C}"/>
              </a:ext>
            </a:extLst>
          </p:cNvPr>
          <p:cNvPicPr>
            <a:picLocks noChangeAspect="1"/>
          </p:cNvPicPr>
          <p:nvPr/>
        </p:nvPicPr>
        <p:blipFill>
          <a:blip r:embed="rId4">
            <a:lum bright="70000" contrast="-70000"/>
          </a:blip>
          <a:stretch>
            <a:fillRect/>
          </a:stretch>
        </p:blipFill>
        <p:spPr>
          <a:xfrm>
            <a:off x="9747982" y="2331039"/>
            <a:ext cx="1384358" cy="1384358"/>
          </a:xfrm>
          <a:prstGeom prst="rect">
            <a:avLst/>
          </a:prstGeom>
        </p:spPr>
      </p:pic>
      <p:sp>
        <p:nvSpPr>
          <p:cNvPr id="47" name="CuadroTexto 46">
            <a:extLst>
              <a:ext uri="{FF2B5EF4-FFF2-40B4-BE49-F238E27FC236}">
                <a16:creationId xmlns:a16="http://schemas.microsoft.com/office/drawing/2014/main" id="{61960957-678F-CAE7-64F6-43DF59865FA2}"/>
              </a:ext>
            </a:extLst>
          </p:cNvPr>
          <p:cNvSpPr txBox="1"/>
          <p:nvPr/>
        </p:nvSpPr>
        <p:spPr>
          <a:xfrm>
            <a:off x="1785515" y="3537743"/>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1</a:t>
            </a:r>
            <a:endParaRPr lang="es-AR" sz="1200" dirty="0">
              <a:solidFill>
                <a:schemeClr val="bg1"/>
              </a:solidFill>
              <a:latin typeface="Arial Black" panose="020B0A04020102020204" pitchFamily="34" charset="0"/>
            </a:endParaRPr>
          </a:p>
        </p:txBody>
      </p:sp>
      <p:sp>
        <p:nvSpPr>
          <p:cNvPr id="48" name="CuadroTexto 47">
            <a:extLst>
              <a:ext uri="{FF2B5EF4-FFF2-40B4-BE49-F238E27FC236}">
                <a16:creationId xmlns:a16="http://schemas.microsoft.com/office/drawing/2014/main" id="{E89179A7-8171-259B-6385-7D6A44C48AC3}"/>
              </a:ext>
            </a:extLst>
          </p:cNvPr>
          <p:cNvSpPr txBox="1"/>
          <p:nvPr/>
        </p:nvSpPr>
        <p:spPr>
          <a:xfrm>
            <a:off x="3867156" y="3320959"/>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2</a:t>
            </a:r>
            <a:endParaRPr lang="es-AR" sz="1200" dirty="0">
              <a:solidFill>
                <a:schemeClr val="bg1"/>
              </a:solidFill>
              <a:latin typeface="Arial Black" panose="020B0A04020102020204" pitchFamily="34" charset="0"/>
            </a:endParaRPr>
          </a:p>
        </p:txBody>
      </p:sp>
      <p:sp>
        <p:nvSpPr>
          <p:cNvPr id="49" name="CuadroTexto 48">
            <a:extLst>
              <a:ext uri="{FF2B5EF4-FFF2-40B4-BE49-F238E27FC236}">
                <a16:creationId xmlns:a16="http://schemas.microsoft.com/office/drawing/2014/main" id="{EA42DB30-649B-EA19-BF0D-5AD633558514}"/>
              </a:ext>
            </a:extLst>
          </p:cNvPr>
          <p:cNvSpPr txBox="1"/>
          <p:nvPr/>
        </p:nvSpPr>
        <p:spPr>
          <a:xfrm>
            <a:off x="5950742" y="3177127"/>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3</a:t>
            </a:r>
            <a:endParaRPr lang="es-AR" sz="1200" dirty="0">
              <a:solidFill>
                <a:schemeClr val="bg1"/>
              </a:solidFill>
              <a:latin typeface="Arial Black" panose="020B0A04020102020204" pitchFamily="34" charset="0"/>
            </a:endParaRPr>
          </a:p>
        </p:txBody>
      </p:sp>
      <p:sp>
        <p:nvSpPr>
          <p:cNvPr id="50" name="CuadroTexto 49">
            <a:extLst>
              <a:ext uri="{FF2B5EF4-FFF2-40B4-BE49-F238E27FC236}">
                <a16:creationId xmlns:a16="http://schemas.microsoft.com/office/drawing/2014/main" id="{36A1E251-B6E3-0F64-BD59-B54B84EF0000}"/>
              </a:ext>
            </a:extLst>
          </p:cNvPr>
          <p:cNvSpPr txBox="1"/>
          <p:nvPr/>
        </p:nvSpPr>
        <p:spPr>
          <a:xfrm>
            <a:off x="7995812" y="3018612"/>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4</a:t>
            </a:r>
            <a:endParaRPr lang="es-AR" sz="1200" dirty="0">
              <a:solidFill>
                <a:schemeClr val="bg1"/>
              </a:solidFill>
              <a:latin typeface="Arial Black" panose="020B0A04020102020204" pitchFamily="34" charset="0"/>
            </a:endParaRPr>
          </a:p>
        </p:txBody>
      </p:sp>
      <p:sp>
        <p:nvSpPr>
          <p:cNvPr id="51" name="CuadroTexto 50">
            <a:extLst>
              <a:ext uri="{FF2B5EF4-FFF2-40B4-BE49-F238E27FC236}">
                <a16:creationId xmlns:a16="http://schemas.microsoft.com/office/drawing/2014/main" id="{15F68EAD-F43A-A3D7-90A9-3D541090820D}"/>
              </a:ext>
            </a:extLst>
          </p:cNvPr>
          <p:cNvSpPr txBox="1"/>
          <p:nvPr/>
        </p:nvSpPr>
        <p:spPr>
          <a:xfrm>
            <a:off x="10114952" y="2817786"/>
            <a:ext cx="391712" cy="369332"/>
          </a:xfrm>
          <a:prstGeom prst="rect">
            <a:avLst/>
          </a:prstGeom>
          <a:noFill/>
        </p:spPr>
        <p:txBody>
          <a:bodyPr wrap="square" rtlCol="0">
            <a:spAutoFit/>
            <a:scene3d>
              <a:camera prst="orthographicFront"/>
              <a:lightRig rig="threePt" dir="t"/>
            </a:scene3d>
            <a:sp3d>
              <a:bevelB w="82550" h="38100" prst="coolSlant"/>
            </a:sp3d>
          </a:bodyPr>
          <a:lstStyle/>
          <a:p>
            <a:r>
              <a:rPr lang="es-AR" dirty="0">
                <a:solidFill>
                  <a:schemeClr val="bg1"/>
                </a:solidFill>
                <a:latin typeface="Arial Black" panose="020B0A04020102020204" pitchFamily="34" charset="0"/>
              </a:rPr>
              <a:t>5</a:t>
            </a:r>
            <a:endParaRPr lang="es-AR" sz="1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920977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2</a:t>
            </a:fld>
            <a:endParaRPr lang="es-ES"/>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17777" y="1284716"/>
            <a:ext cx="63093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B5636601-8862-0BAB-E973-516DD16676CA}"/>
              </a:ext>
            </a:extLst>
          </p:cNvPr>
          <p:cNvSpPr txBox="1"/>
          <p:nvPr/>
        </p:nvSpPr>
        <p:spPr>
          <a:xfrm>
            <a:off x="8681815" y="533245"/>
            <a:ext cx="3510185" cy="646331"/>
          </a:xfrm>
          <a:prstGeom prst="rect">
            <a:avLst/>
          </a:prstGeom>
          <a:noFill/>
        </p:spPr>
        <p:txBody>
          <a:bodyPr wrap="square">
            <a:spAutoFit/>
          </a:bodyPr>
          <a:lstStyle/>
          <a:p>
            <a:br>
              <a:rPr lang="es-AR" dirty="0">
                <a:solidFill>
                  <a:schemeClr val="bg1"/>
                </a:solidFill>
                <a:effectLst/>
              </a:rPr>
            </a:br>
            <a:endParaRPr lang="es-AR" dirty="0">
              <a:solidFill>
                <a:schemeClr val="bg1"/>
              </a:solidFill>
            </a:endParaRPr>
          </a:p>
        </p:txBody>
      </p:sp>
      <p:sp>
        <p:nvSpPr>
          <p:cNvPr id="22" name="Rectángulo 21">
            <a:extLst>
              <a:ext uri="{FF2B5EF4-FFF2-40B4-BE49-F238E27FC236}">
                <a16:creationId xmlns:a16="http://schemas.microsoft.com/office/drawing/2014/main" id="{58868FC9-41A7-A91E-627E-3CA68510A6C2}"/>
              </a:ext>
            </a:extLst>
          </p:cNvPr>
          <p:cNvSpPr/>
          <p:nvPr/>
        </p:nvSpPr>
        <p:spPr>
          <a:xfrm>
            <a:off x="905854" y="1847464"/>
            <a:ext cx="4033615" cy="3163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Resumen del trabajo realizado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Análisis exploratorio &amp; entendimiento de la situación actual</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Principales </a:t>
            </a: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Potencial Business Case</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Próximos pasos</a:t>
            </a:r>
            <a:endParaRPr lang="es-AR" dirty="0">
              <a:solidFill>
                <a:schemeClr val="tx1">
                  <a:lumMod val="50000"/>
                  <a:lumOff val="50000"/>
                </a:schemeClr>
              </a:solidFill>
              <a:effectLst/>
              <a:latin typeface="Arial Black" panose="020B0A04020102020204" pitchFamily="34" charset="0"/>
            </a:endParaRPr>
          </a:p>
        </p:txBody>
      </p:sp>
      <p:sp>
        <p:nvSpPr>
          <p:cNvPr id="23" name="Rectángulo 22">
            <a:extLst>
              <a:ext uri="{FF2B5EF4-FFF2-40B4-BE49-F238E27FC236}">
                <a16:creationId xmlns:a16="http://schemas.microsoft.com/office/drawing/2014/main" id="{5E04C6E3-E5F9-A6F7-FAEC-138DE532CEC7}"/>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1372925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5734575-CF31-757D-8CBF-E9FCA6D05C82}"/>
              </a:ext>
            </a:extLst>
          </p:cNvPr>
          <p:cNvPicPr>
            <a:picLocks noChangeAspect="1"/>
          </p:cNvPicPr>
          <p:nvPr/>
        </p:nvPicPr>
        <p:blipFill>
          <a:blip r:embed="rId3">
            <a:alphaModFix amt="70000"/>
          </a:blip>
          <a:stretch>
            <a:fillRect/>
          </a:stretch>
        </p:blipFill>
        <p:spPr>
          <a:xfrm>
            <a:off x="1904999" y="0"/>
            <a:ext cx="10287000" cy="6858000"/>
          </a:xfrm>
          <a:prstGeom prst="rect">
            <a:avLst/>
          </a:prstGeom>
        </p:spPr>
      </p:pic>
      <p:sp>
        <p:nvSpPr>
          <p:cNvPr id="6" name="Marcador de número de diapositiva 5">
            <a:extLst>
              <a:ext uri="{FF2B5EF4-FFF2-40B4-BE49-F238E27FC236}">
                <a16:creationId xmlns:a16="http://schemas.microsoft.com/office/drawing/2014/main" id="{FD6DF354-B2FA-4915-AF5C-6600D5A13A2E}"/>
              </a:ext>
            </a:extLst>
          </p:cNvPr>
          <p:cNvSpPr>
            <a:spLocks noGrp="1"/>
          </p:cNvSpPr>
          <p:nvPr>
            <p:ph type="sldNum" sz="quarter" idx="12"/>
          </p:nvPr>
        </p:nvSpPr>
        <p:spPr/>
        <p:txBody>
          <a:bodyPr/>
          <a:lstStyle/>
          <a:p>
            <a:pPr rtl="0"/>
            <a:fld id="{95CBEC59-7FF9-4688-98DF-89832A0C9025}" type="slidenum">
              <a:rPr lang="en-US" noProof="0" smtClean="0"/>
              <a:t>20</a:t>
            </a:fld>
            <a:endParaRPr lang="en-US" noProof="0"/>
          </a:p>
        </p:txBody>
      </p:sp>
      <p:pic>
        <p:nvPicPr>
          <p:cNvPr id="8" name="Imagen 7" descr="Imagen que contiene paraguas, tucán, ratón, lluvia&#10;&#10;Descripción generada automáticamente">
            <a:extLst>
              <a:ext uri="{FF2B5EF4-FFF2-40B4-BE49-F238E27FC236}">
                <a16:creationId xmlns:a16="http://schemas.microsoft.com/office/drawing/2014/main" id="{2E91641D-B1A7-8648-EFE2-A3A76F613402}"/>
              </a:ext>
            </a:extLst>
          </p:cNvPr>
          <p:cNvPicPr>
            <a:picLocks noChangeAspect="1"/>
          </p:cNvPicPr>
          <p:nvPr/>
        </p:nvPicPr>
        <p:blipFill rotWithShape="1">
          <a:blip r:embed="rId4"/>
          <a:srcRect l="13867" t="19039" r="7145" b="29677"/>
          <a:stretch/>
        </p:blipFill>
        <p:spPr>
          <a:xfrm>
            <a:off x="-18256" y="0"/>
            <a:ext cx="2709282" cy="1320054"/>
          </a:xfrm>
          <a:prstGeom prst="rect">
            <a:avLst/>
          </a:prstGeom>
        </p:spPr>
      </p:pic>
      <p:sp>
        <p:nvSpPr>
          <p:cNvPr id="11" name="Rectángulo 10">
            <a:extLst>
              <a:ext uri="{FF2B5EF4-FFF2-40B4-BE49-F238E27FC236}">
                <a16:creationId xmlns:a16="http://schemas.microsoft.com/office/drawing/2014/main" id="{D735834C-E004-7E56-1521-ECA35942C554}"/>
              </a:ext>
            </a:extLst>
          </p:cNvPr>
          <p:cNvSpPr/>
          <p:nvPr/>
        </p:nvSpPr>
        <p:spPr>
          <a:xfrm>
            <a:off x="-1" y="4251158"/>
            <a:ext cx="12192000" cy="2606842"/>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79FA173-4917-43E5-B91C-3914C1A8D225}"/>
              </a:ext>
            </a:extLst>
          </p:cNvPr>
          <p:cNvSpPr>
            <a:spLocks noGrp="1"/>
          </p:cNvSpPr>
          <p:nvPr>
            <p:ph type="ctrTitle"/>
          </p:nvPr>
        </p:nvSpPr>
        <p:spPr>
          <a:xfrm>
            <a:off x="1687944" y="5393664"/>
            <a:ext cx="8816109" cy="795073"/>
          </a:xfrm>
        </p:spPr>
        <p:txBody>
          <a:bodyPr rtlCol="0">
            <a:normAutofit/>
          </a:bodyPr>
          <a:lstStyle/>
          <a:p>
            <a:pPr algn="ctr"/>
            <a:r>
              <a:rPr lang="es-AR" sz="4000" b="0" i="0" dirty="0">
                <a:effectLst/>
                <a:latin typeface="Arial Black" panose="020B0A04020102020204" pitchFamily="34" charset="0"/>
              </a:rPr>
              <a:t>GRACIAS !! </a:t>
            </a:r>
            <a:endParaRPr lang="es-ES" sz="4000" dirty="0"/>
          </a:p>
        </p:txBody>
      </p:sp>
      <p:sp>
        <p:nvSpPr>
          <p:cNvPr id="12" name="Rectángulo 11">
            <a:extLst>
              <a:ext uri="{FF2B5EF4-FFF2-40B4-BE49-F238E27FC236}">
                <a16:creationId xmlns:a16="http://schemas.microsoft.com/office/drawing/2014/main" id="{8C4F3500-62D2-67D9-983E-FB2DF6ADEDD2}"/>
              </a:ext>
            </a:extLst>
          </p:cNvPr>
          <p:cNvSpPr/>
          <p:nvPr/>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3" name="Conector recto 12">
            <a:extLst>
              <a:ext uri="{FF2B5EF4-FFF2-40B4-BE49-F238E27FC236}">
                <a16:creationId xmlns:a16="http://schemas.microsoft.com/office/drawing/2014/main" id="{65745CCF-D9E1-404B-0119-81A5D4EB31D8}"/>
              </a:ext>
            </a:extLst>
          </p:cNvPr>
          <p:cNvCxnSpPr>
            <a:cxnSpLocks/>
          </p:cNvCxnSpPr>
          <p:nvPr/>
        </p:nvCxnSpPr>
        <p:spPr>
          <a:xfrm rot="16200000">
            <a:off x="10391274" y="685801"/>
            <a:ext cx="1371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51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dirty="0"/>
              <a:t>Tamaño de la </a:t>
            </a:r>
            <a:r>
              <a:rPr lang="es-AR" dirty="0" err="1"/>
              <a:t>bbdd</a:t>
            </a:r>
            <a:endParaRPr lang="es-AR" dirty="0"/>
          </a:p>
          <a:p>
            <a:r>
              <a:rPr lang="es-AR" dirty="0"/>
              <a:t>Tipo de datos</a:t>
            </a:r>
          </a:p>
          <a:p>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1700" dirty="0">
                <a:solidFill>
                  <a:schemeClr val="tx1">
                    <a:lumMod val="50000"/>
                    <a:lumOff val="50000"/>
                  </a:schemeClr>
                </a:solidFill>
              </a:rPr>
              <a:t>Conversión de tipos de datos</a:t>
            </a:r>
          </a:p>
          <a:p>
            <a:r>
              <a:rPr lang="es-AR" sz="1700" dirty="0">
                <a:solidFill>
                  <a:schemeClr val="tx1">
                    <a:lumMod val="50000"/>
                    <a:lumOff val="50000"/>
                  </a:schemeClr>
                </a:solidFill>
              </a:rPr>
              <a:t>Creación de nuevas columnas</a:t>
            </a:r>
          </a:p>
          <a:p>
            <a:r>
              <a:rPr lang="es-AR" sz="1700" dirty="0">
                <a:solidFill>
                  <a:schemeClr val="tx1">
                    <a:lumMod val="50000"/>
                    <a:lumOff val="50000"/>
                  </a:schemeClr>
                </a:solidFill>
              </a:rPr>
              <a:t>Verificación de nulos, absurdos &amp; duplicados</a:t>
            </a:r>
          </a:p>
          <a:p>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AR" sz="8400" dirty="0">
                <a:solidFill>
                  <a:schemeClr val="tx1">
                    <a:lumMod val="50000"/>
                    <a:lumOff val="50000"/>
                  </a:schemeClr>
                </a:solidFill>
              </a:rPr>
              <a:t>Análisis descriptivo</a:t>
            </a:r>
          </a:p>
          <a:p>
            <a:r>
              <a:rPr lang="es-AR" sz="8400" dirty="0">
                <a:solidFill>
                  <a:schemeClr val="tx1">
                    <a:lumMod val="50000"/>
                    <a:lumOff val="50000"/>
                  </a:schemeClr>
                </a:solidFill>
              </a:rPr>
              <a:t>Columnas</a:t>
            </a:r>
          </a:p>
          <a:p>
            <a:r>
              <a:rPr lang="es-AR" sz="8400" dirty="0">
                <a:solidFill>
                  <a:schemeClr val="tx1">
                    <a:lumMod val="50000"/>
                    <a:lumOff val="50000"/>
                  </a:schemeClr>
                </a:solidFill>
              </a:rPr>
              <a:t>Horarios &amp; días de servicio</a:t>
            </a:r>
          </a:p>
          <a:p>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spTree>
    <p:extLst>
      <p:ext uri="{BB962C8B-B14F-4D97-AF65-F5344CB8AC3E}">
        <p14:creationId xmlns:p14="http://schemas.microsoft.com/office/powerpoint/2010/main" val="15421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extBox 20">
            <a:extLst>
              <a:ext uri="{FF2B5EF4-FFF2-40B4-BE49-F238E27FC236}">
                <a16:creationId xmlns:a16="http://schemas.microsoft.com/office/drawing/2014/main" id="{8117C3A2-9FDA-B556-2DE3-B402F9EEF115}"/>
              </a:ext>
            </a:extLst>
          </p:cNvPr>
          <p:cNvSpPr txBox="1"/>
          <p:nvPr/>
        </p:nvSpPr>
        <p:spPr>
          <a:xfrm>
            <a:off x="9155127" y="316071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TextBox 20">
            <a:extLst>
              <a:ext uri="{FF2B5EF4-FFF2-40B4-BE49-F238E27FC236}">
                <a16:creationId xmlns:a16="http://schemas.microsoft.com/office/drawing/2014/main" id="{3F46B284-B76D-559B-EE71-70D01BA8B06D}"/>
              </a:ext>
            </a:extLst>
          </p:cNvPr>
          <p:cNvSpPr txBox="1"/>
          <p:nvPr/>
        </p:nvSpPr>
        <p:spPr>
          <a:xfrm>
            <a:off x="9155127" y="-9524"/>
            <a:ext cx="3048000" cy="3151189"/>
          </a:xfrm>
          <a:prstGeom prst="rect">
            <a:avLst/>
          </a:prstGeom>
          <a:solidFill>
            <a:schemeClr val="bg1"/>
          </a:solidFill>
        </p:spPr>
        <p:txBody>
          <a:bodyPr wrap="square" lIns="0" tIns="0" rIns="0" bIns="0" rtlCol="0" anchor="ctr">
            <a:noAutofit/>
          </a:bodyPr>
          <a:lstStyle/>
          <a:p>
            <a:pPr marL="0" marR="0" lvl="0" indent="0"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effectLst/>
              <a:uLnTx/>
              <a:uFillTx/>
              <a:latin typeface="Graphik"/>
              <a:ea typeface="+mn-ea"/>
              <a:cs typeface="+mn-cs"/>
            </a:endParaRPr>
          </a:p>
        </p:txBody>
      </p:sp>
      <p:sp>
        <p:nvSpPr>
          <p:cNvPr id="5" name="Marcador de texto 4">
            <a:extLst>
              <a:ext uri="{FF2B5EF4-FFF2-40B4-BE49-F238E27FC236}">
                <a16:creationId xmlns:a16="http://schemas.microsoft.com/office/drawing/2014/main" id="{16F41B89-51DF-F083-658B-52DCBE8417E8}"/>
              </a:ext>
            </a:extLst>
          </p:cNvPr>
          <p:cNvSpPr>
            <a:spLocks noGrp="1"/>
          </p:cNvSpPr>
          <p:nvPr>
            <p:ph type="body" sz="quarter" idx="19"/>
          </p:nvPr>
        </p:nvSpPr>
        <p:spPr>
          <a:xfrm>
            <a:off x="3449488" y="3169693"/>
            <a:ext cx="2285996" cy="912223"/>
          </a:xfrm>
        </p:spPr>
        <p:txBody>
          <a:bodyPr>
            <a:normAutofit fontScale="92500" lnSpcReduction="20000"/>
          </a:bodyPr>
          <a:lstStyle/>
          <a:p>
            <a:r>
              <a:rPr lang="es-CL" sz="4000" dirty="0" err="1"/>
              <a:t>Insights</a:t>
            </a:r>
            <a:r>
              <a:rPr lang="es-CL" sz="4000" dirty="0"/>
              <a:t> &amp;</a:t>
            </a:r>
            <a:r>
              <a:rPr lang="es-CL" sz="4000" dirty="0" err="1"/>
              <a:t>Hipotesis</a:t>
            </a:r>
            <a:endParaRPr lang="es-CL" sz="4000" dirty="0"/>
          </a:p>
        </p:txBody>
      </p:sp>
      <p:pic>
        <p:nvPicPr>
          <p:cNvPr id="23" name="Picture Placeholder 22" descr="Hierarchy with solid fill">
            <a:extLst>
              <a:ext uri="{FF2B5EF4-FFF2-40B4-BE49-F238E27FC236}">
                <a16:creationId xmlns:a16="http://schemas.microsoft.com/office/drawing/2014/main" id="{A2DECC1B-8EC0-14D5-BBBD-0B37C8BE238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37" r="1637"/>
          <a:stretch>
            <a:fillRect/>
          </a:stretch>
        </p:blipFill>
        <p:spPr/>
      </p:pic>
      <p:sp>
        <p:nvSpPr>
          <p:cNvPr id="21" name="TextBox 20">
            <a:extLst>
              <a:ext uri="{FF2B5EF4-FFF2-40B4-BE49-F238E27FC236}">
                <a16:creationId xmlns:a16="http://schemas.microsoft.com/office/drawing/2014/main" id="{7C3EF9FE-91BB-2311-9BE7-E3F8C46C3077}"/>
              </a:ext>
            </a:extLst>
          </p:cNvPr>
          <p:cNvSpPr txBox="1"/>
          <p:nvPr/>
        </p:nvSpPr>
        <p:spPr>
          <a:xfrm>
            <a:off x="6107127" y="-1"/>
            <a:ext cx="3048000" cy="3151189"/>
          </a:xfrm>
          <a:prstGeom prst="rect">
            <a:avLst/>
          </a:prstGeom>
          <a:solidFill>
            <a:schemeClr val="accent2"/>
          </a:solidFill>
        </p:spPr>
        <p:txBody>
          <a:bodyPr wrap="square" lIns="0" tIns="0" rIns="0" bIns="0" rtlCol="0" anchor="ctr">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s-AR" sz="2400" b="1" i="0" u="none" strike="noStrike" kern="1200" cap="none" spc="0" normalizeH="0" baseline="0" noProof="0" dirty="0">
              <a:ln>
                <a:noFill/>
              </a:ln>
              <a:solidFill>
                <a:srgbClr val="FFFFFF"/>
              </a:solidFill>
              <a:effectLst/>
              <a:uLnTx/>
              <a:uFillTx/>
              <a:latin typeface="Graphik"/>
              <a:ea typeface="+mn-ea"/>
              <a:cs typeface="+mn-cs"/>
            </a:endParaRPr>
          </a:p>
        </p:txBody>
      </p:sp>
      <p:pic>
        <p:nvPicPr>
          <p:cNvPr id="48" name="Picture Placeholder 47" descr="Gauge with solid fill">
            <a:extLst>
              <a:ext uri="{FF2B5EF4-FFF2-40B4-BE49-F238E27FC236}">
                <a16:creationId xmlns:a16="http://schemas.microsoft.com/office/drawing/2014/main" id="{1AEC9313-59A6-BD7B-422A-C0E18730A1D4}"/>
              </a:ext>
            </a:extLst>
          </p:cNvPr>
          <p:cNvPicPr>
            <a:picLocks noGrp="1" noChangeAspect="1"/>
          </p:cNvPicPr>
          <p:nvPr>
            <p:ph type="pic" sz="quarter" idx="23"/>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10" r="1710"/>
          <a:stretch>
            <a:fillRect/>
          </a:stretch>
        </p:blipFill>
        <p:spPr/>
      </p:pic>
      <p:sp>
        <p:nvSpPr>
          <p:cNvPr id="45" name="Rectangle 44">
            <a:extLst>
              <a:ext uri="{FF2B5EF4-FFF2-40B4-BE49-F238E27FC236}">
                <a16:creationId xmlns:a16="http://schemas.microsoft.com/office/drawing/2014/main" id="{161C0EA0-B1EC-E8F4-7B96-CEF9A5BED9B8}"/>
              </a:ext>
            </a:extLst>
          </p:cNvPr>
          <p:cNvSpPr/>
          <p:nvPr/>
        </p:nvSpPr>
        <p:spPr>
          <a:xfrm>
            <a:off x="0" y="3151188"/>
            <a:ext cx="3048000" cy="315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54" name="Graphic 53" descr="Money with solid fill">
            <a:extLst>
              <a:ext uri="{FF2B5EF4-FFF2-40B4-BE49-F238E27FC236}">
                <a16:creationId xmlns:a16="http://schemas.microsoft.com/office/drawing/2014/main" id="{A3573698-202A-2DBE-BAC8-63DC0B3482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699" y="5381897"/>
            <a:ext cx="914400" cy="914400"/>
          </a:xfrm>
          <a:prstGeom prst="rect">
            <a:avLst/>
          </a:prstGeom>
        </p:spPr>
      </p:pic>
      <p:sp>
        <p:nvSpPr>
          <p:cNvPr id="17" name="Título 10">
            <a:extLst>
              <a:ext uri="{FF2B5EF4-FFF2-40B4-BE49-F238E27FC236}">
                <a16:creationId xmlns:a16="http://schemas.microsoft.com/office/drawing/2014/main" id="{817D86CC-2705-7F08-3699-3A9014E629DB}"/>
              </a:ext>
            </a:extLst>
          </p:cNvPr>
          <p:cNvSpPr txBox="1">
            <a:spLocks/>
          </p:cNvSpPr>
          <p:nvPr/>
        </p:nvSpPr>
        <p:spPr>
          <a:xfrm>
            <a:off x="563851" y="203454"/>
            <a:ext cx="4946044" cy="2285746"/>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s-AR" b="0" i="0" dirty="0">
                <a:gradFill flip="none" rotWithShape="1">
                  <a:gsLst>
                    <a:gs pos="0">
                      <a:srgbClr val="0396D8"/>
                    </a:gs>
                    <a:gs pos="100000">
                      <a:schemeClr val="accent1"/>
                    </a:gs>
                  </a:gsLst>
                  <a:lin ang="0" scaled="1"/>
                  <a:tileRect/>
                </a:gradFill>
                <a:effectLst/>
                <a:latin typeface="Arial Black" panose="020B0A04020102020204" pitchFamily="34" charset="0"/>
              </a:rPr>
              <a:t>R</a:t>
            </a:r>
            <a:r>
              <a:rPr lang="es-AR" b="0" dirty="0">
                <a:gradFill flip="none" rotWithShape="1">
                  <a:gsLst>
                    <a:gs pos="0">
                      <a:srgbClr val="0396D8"/>
                    </a:gs>
                    <a:gs pos="100000">
                      <a:schemeClr val="accent1"/>
                    </a:gs>
                  </a:gsLst>
                  <a:lin ang="0" scaled="1"/>
                  <a:tileRect/>
                </a:gradFill>
                <a:latin typeface="Arial Black" panose="020B0A04020102020204" pitchFamily="34" charset="0"/>
              </a:rPr>
              <a:t>ESUMEN DEL PROYECTO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&amp; </a:t>
            </a:r>
          </a:p>
          <a:p>
            <a:pPr algn="ctr"/>
            <a:r>
              <a:rPr lang="es-AR" b="0" dirty="0">
                <a:gradFill flip="none" rotWithShape="1">
                  <a:gsLst>
                    <a:gs pos="0">
                      <a:srgbClr val="0396D8"/>
                    </a:gs>
                    <a:gs pos="100000">
                      <a:schemeClr val="accent1"/>
                    </a:gs>
                  </a:gsLst>
                  <a:lin ang="0" scaled="1"/>
                  <a:tileRect/>
                </a:gradFill>
                <a:latin typeface="Arial Black" panose="020B0A04020102020204" pitchFamily="34" charset="0"/>
              </a:rPr>
              <a:t>TRABAJO REALIZADO</a:t>
            </a:r>
            <a:endParaRPr lang="es-AR" dirty="0">
              <a:solidFill>
                <a:schemeClr val="tx1"/>
              </a:solidFill>
            </a:endParaRPr>
          </a:p>
        </p:txBody>
      </p:sp>
      <p:pic>
        <p:nvPicPr>
          <p:cNvPr id="22" name="Imagen 21" descr="Icono&#10;&#10;Descripción generada automáticamente">
            <a:extLst>
              <a:ext uri="{FF2B5EF4-FFF2-40B4-BE49-F238E27FC236}">
                <a16:creationId xmlns:a16="http://schemas.microsoft.com/office/drawing/2014/main" id="{25713FB3-9A7B-3AB4-B585-C09B9E477D4F}"/>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66278" y="59899"/>
            <a:ext cx="642245" cy="670168"/>
          </a:xfrm>
          <a:prstGeom prst="rect">
            <a:avLst/>
          </a:prstGeom>
          <a:solidFill>
            <a:schemeClr val="bg1"/>
          </a:solidFill>
        </p:spPr>
      </p:pic>
      <p:sp>
        <p:nvSpPr>
          <p:cNvPr id="27" name="Marcador de texto 4">
            <a:extLst>
              <a:ext uri="{FF2B5EF4-FFF2-40B4-BE49-F238E27FC236}">
                <a16:creationId xmlns:a16="http://schemas.microsoft.com/office/drawing/2014/main" id="{61041376-F369-70BF-C8C9-028C1A2A4B1E}"/>
              </a:ext>
            </a:extLst>
          </p:cNvPr>
          <p:cNvSpPr txBox="1">
            <a:spLocks/>
          </p:cNvSpPr>
          <p:nvPr/>
        </p:nvSpPr>
        <p:spPr>
          <a:xfrm>
            <a:off x="6476990" y="203454"/>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Análisis exploratorio</a:t>
            </a:r>
          </a:p>
        </p:txBody>
      </p:sp>
      <p:sp>
        <p:nvSpPr>
          <p:cNvPr id="28" name="Marcador de texto 4">
            <a:extLst>
              <a:ext uri="{FF2B5EF4-FFF2-40B4-BE49-F238E27FC236}">
                <a16:creationId xmlns:a16="http://schemas.microsoft.com/office/drawing/2014/main" id="{276E9494-652F-D54D-806A-E87496B89E1D}"/>
              </a:ext>
            </a:extLst>
          </p:cNvPr>
          <p:cNvSpPr txBox="1">
            <a:spLocks/>
          </p:cNvSpPr>
          <p:nvPr/>
        </p:nvSpPr>
        <p:spPr>
          <a:xfrm>
            <a:off x="9808523" y="118540"/>
            <a:ext cx="2285996" cy="912223"/>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solidFill>
                  <a:schemeClr val="tx1">
                    <a:lumMod val="50000"/>
                    <a:lumOff val="50000"/>
                  </a:schemeClr>
                </a:solidFill>
              </a:rPr>
              <a:t>Set Up &amp; Limpieza</a:t>
            </a:r>
          </a:p>
        </p:txBody>
      </p:sp>
      <p:sp>
        <p:nvSpPr>
          <p:cNvPr id="30" name="Marcador de texto 4">
            <a:extLst>
              <a:ext uri="{FF2B5EF4-FFF2-40B4-BE49-F238E27FC236}">
                <a16:creationId xmlns:a16="http://schemas.microsoft.com/office/drawing/2014/main" id="{AB842F8D-8A1A-0846-4CBA-ED268AEA7C26}"/>
              </a:ext>
            </a:extLst>
          </p:cNvPr>
          <p:cNvSpPr txBox="1">
            <a:spLocks/>
          </p:cNvSpPr>
          <p:nvPr/>
        </p:nvSpPr>
        <p:spPr>
          <a:xfrm>
            <a:off x="308786" y="3169693"/>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Entendimiento de los datos</a:t>
            </a:r>
          </a:p>
        </p:txBody>
      </p:sp>
      <p:sp>
        <p:nvSpPr>
          <p:cNvPr id="34" name="Marcador de texto 4">
            <a:extLst>
              <a:ext uri="{FF2B5EF4-FFF2-40B4-BE49-F238E27FC236}">
                <a16:creationId xmlns:a16="http://schemas.microsoft.com/office/drawing/2014/main" id="{3028EBFB-4CEA-8B4B-E0A8-7A6B68C47F3C}"/>
              </a:ext>
            </a:extLst>
          </p:cNvPr>
          <p:cNvSpPr txBox="1">
            <a:spLocks/>
          </p:cNvSpPr>
          <p:nvPr/>
        </p:nvSpPr>
        <p:spPr>
          <a:xfrm>
            <a:off x="6456966" y="3213197"/>
            <a:ext cx="2558105" cy="9122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3200" dirty="0">
                <a:solidFill>
                  <a:schemeClr val="tx1">
                    <a:lumMod val="50000"/>
                    <a:lumOff val="50000"/>
                  </a:schemeClr>
                </a:solidFill>
              </a:rPr>
              <a:t>Business Case </a:t>
            </a:r>
          </a:p>
        </p:txBody>
      </p:sp>
      <p:sp>
        <p:nvSpPr>
          <p:cNvPr id="36" name="Marcador de texto 4">
            <a:extLst>
              <a:ext uri="{FF2B5EF4-FFF2-40B4-BE49-F238E27FC236}">
                <a16:creationId xmlns:a16="http://schemas.microsoft.com/office/drawing/2014/main" id="{3B702661-5236-56CE-3B46-43699E7E91D9}"/>
              </a:ext>
            </a:extLst>
          </p:cNvPr>
          <p:cNvSpPr txBox="1">
            <a:spLocks/>
          </p:cNvSpPr>
          <p:nvPr/>
        </p:nvSpPr>
        <p:spPr>
          <a:xfrm>
            <a:off x="9657936" y="3224549"/>
            <a:ext cx="2285996" cy="912223"/>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4000" dirty="0"/>
              <a:t>Métricas &amp; </a:t>
            </a:r>
            <a:r>
              <a:rPr lang="es-CL" sz="4000" dirty="0" err="1"/>
              <a:t>Dashboard</a:t>
            </a:r>
            <a:endParaRPr lang="es-CL" sz="4000" dirty="0"/>
          </a:p>
        </p:txBody>
      </p:sp>
      <p:sp>
        <p:nvSpPr>
          <p:cNvPr id="39" name="Marcador de texto 5">
            <a:extLst>
              <a:ext uri="{FF2B5EF4-FFF2-40B4-BE49-F238E27FC236}">
                <a16:creationId xmlns:a16="http://schemas.microsoft.com/office/drawing/2014/main" id="{FF0AF9AC-9E03-7F13-5753-833AEBA960EB}"/>
              </a:ext>
            </a:extLst>
          </p:cNvPr>
          <p:cNvSpPr txBox="1">
            <a:spLocks/>
          </p:cNvSpPr>
          <p:nvPr/>
        </p:nvSpPr>
        <p:spPr>
          <a:xfrm>
            <a:off x="6269456" y="1177686"/>
            <a:ext cx="2723342" cy="1393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Tamaño de la </a:t>
            </a:r>
            <a:r>
              <a:rPr lang="es-AR" dirty="0" err="1"/>
              <a:t>bbdd</a:t>
            </a:r>
            <a:endParaRPr lang="es-AR" dirty="0"/>
          </a:p>
          <a:p>
            <a:pPr marL="285750" indent="-285750">
              <a:buFont typeface="Arial" panose="020B0604020202020204" pitchFamily="34" charset="0"/>
              <a:buChar char="•"/>
            </a:pPr>
            <a:r>
              <a:rPr lang="es-AR" dirty="0"/>
              <a:t>Tipo de datos</a:t>
            </a:r>
          </a:p>
          <a:p>
            <a:pPr marL="285750" indent="-285750">
              <a:buFont typeface="Arial" panose="020B0604020202020204" pitchFamily="34" charset="0"/>
              <a:buChar char="•"/>
            </a:pPr>
            <a:r>
              <a:rPr lang="es-AR" dirty="0"/>
              <a:t>Columnas disponibles</a:t>
            </a:r>
          </a:p>
        </p:txBody>
      </p:sp>
      <p:sp>
        <p:nvSpPr>
          <p:cNvPr id="40" name="Marcador de texto 5">
            <a:extLst>
              <a:ext uri="{FF2B5EF4-FFF2-40B4-BE49-F238E27FC236}">
                <a16:creationId xmlns:a16="http://schemas.microsoft.com/office/drawing/2014/main" id="{539709D9-80F7-446C-8C80-0C937C5EF46F}"/>
              </a:ext>
            </a:extLst>
          </p:cNvPr>
          <p:cNvSpPr txBox="1">
            <a:spLocks/>
          </p:cNvSpPr>
          <p:nvPr/>
        </p:nvSpPr>
        <p:spPr>
          <a:xfrm>
            <a:off x="9084332" y="1106668"/>
            <a:ext cx="3098297" cy="2070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1700" dirty="0">
                <a:solidFill>
                  <a:schemeClr val="tx1">
                    <a:lumMod val="50000"/>
                    <a:lumOff val="50000"/>
                  </a:schemeClr>
                </a:solidFill>
              </a:rPr>
              <a:t>Conversión de tipos de datos</a:t>
            </a:r>
          </a:p>
          <a:p>
            <a:pPr marL="285750" indent="-285750">
              <a:buFont typeface="Arial" panose="020B0604020202020204" pitchFamily="34" charset="0"/>
              <a:buChar char="•"/>
            </a:pPr>
            <a:r>
              <a:rPr lang="es-AR" sz="1700" dirty="0">
                <a:solidFill>
                  <a:schemeClr val="tx1">
                    <a:lumMod val="50000"/>
                    <a:lumOff val="50000"/>
                  </a:schemeClr>
                </a:solidFill>
              </a:rPr>
              <a:t>Creación de nuevas columnas</a:t>
            </a:r>
          </a:p>
          <a:p>
            <a:pPr marL="285750" indent="-285750">
              <a:buFont typeface="Arial" panose="020B0604020202020204" pitchFamily="34" charset="0"/>
              <a:buChar char="•"/>
            </a:pPr>
            <a:r>
              <a:rPr lang="es-AR" sz="1700" dirty="0">
                <a:solidFill>
                  <a:schemeClr val="tx1">
                    <a:lumMod val="50000"/>
                    <a:lumOff val="50000"/>
                  </a:schemeClr>
                </a:solidFill>
              </a:rPr>
              <a:t>Verificación de nulos, absurdos &amp; duplicados</a:t>
            </a:r>
          </a:p>
          <a:p>
            <a:pPr marL="285750" indent="-285750">
              <a:buFont typeface="Arial" panose="020B0604020202020204" pitchFamily="34" charset="0"/>
              <a:buChar char="•"/>
            </a:pPr>
            <a:r>
              <a:rPr lang="es-AR" sz="1700" dirty="0">
                <a:solidFill>
                  <a:schemeClr val="tx1">
                    <a:lumMod val="50000"/>
                    <a:lumOff val="50000"/>
                  </a:schemeClr>
                </a:solidFill>
              </a:rPr>
              <a:t>Limpieza de </a:t>
            </a:r>
            <a:r>
              <a:rPr lang="es-AR" sz="1700" dirty="0" err="1">
                <a:solidFill>
                  <a:schemeClr val="tx1">
                    <a:lumMod val="50000"/>
                    <a:lumOff val="50000"/>
                  </a:schemeClr>
                </a:solidFill>
              </a:rPr>
              <a:t>NaN</a:t>
            </a:r>
            <a:endParaRPr lang="es-AR" sz="1700" dirty="0">
              <a:solidFill>
                <a:schemeClr val="tx1">
                  <a:lumMod val="50000"/>
                  <a:lumOff val="50000"/>
                </a:schemeClr>
              </a:solidFill>
            </a:endParaRPr>
          </a:p>
        </p:txBody>
      </p:sp>
      <p:sp>
        <p:nvSpPr>
          <p:cNvPr id="41" name="Marcador de texto 5">
            <a:extLst>
              <a:ext uri="{FF2B5EF4-FFF2-40B4-BE49-F238E27FC236}">
                <a16:creationId xmlns:a16="http://schemas.microsoft.com/office/drawing/2014/main" id="{E1E8F305-56AB-6B2C-AA09-04095207AA05}"/>
              </a:ext>
            </a:extLst>
          </p:cNvPr>
          <p:cNvSpPr txBox="1">
            <a:spLocks/>
          </p:cNvSpPr>
          <p:nvPr/>
        </p:nvSpPr>
        <p:spPr>
          <a:xfrm>
            <a:off x="-11160" y="4103405"/>
            <a:ext cx="3211007" cy="2285746"/>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sz="8400" dirty="0">
                <a:solidFill>
                  <a:schemeClr val="tx1">
                    <a:lumMod val="50000"/>
                    <a:lumOff val="50000"/>
                  </a:schemeClr>
                </a:solidFill>
              </a:rPr>
              <a:t>Análisis descriptivo</a:t>
            </a:r>
          </a:p>
          <a:p>
            <a:pPr marL="285750" indent="-285750">
              <a:buFont typeface="Arial" panose="020B0604020202020204" pitchFamily="34" charset="0"/>
              <a:buChar char="•"/>
            </a:pPr>
            <a:r>
              <a:rPr lang="es-AR" sz="8400" dirty="0">
                <a:solidFill>
                  <a:schemeClr val="tx1">
                    <a:lumMod val="50000"/>
                    <a:lumOff val="50000"/>
                  </a:schemeClr>
                </a:solidFill>
              </a:rPr>
              <a:t>Columnas</a:t>
            </a:r>
          </a:p>
          <a:p>
            <a:pPr marL="285750" indent="-285750">
              <a:buFont typeface="Arial" panose="020B0604020202020204" pitchFamily="34" charset="0"/>
              <a:buChar char="•"/>
            </a:pPr>
            <a:r>
              <a:rPr lang="es-AR" sz="8400" dirty="0">
                <a:solidFill>
                  <a:schemeClr val="tx1">
                    <a:lumMod val="50000"/>
                    <a:lumOff val="50000"/>
                  </a:schemeClr>
                </a:solidFill>
              </a:rPr>
              <a:t>Horarios &amp; días de servicio</a:t>
            </a:r>
          </a:p>
          <a:p>
            <a:pPr marL="285750" indent="-285750">
              <a:buFont typeface="Arial" panose="020B0604020202020204" pitchFamily="34" charset="0"/>
              <a:buChar char="•"/>
            </a:pPr>
            <a:r>
              <a:rPr lang="es-AR" sz="8400" dirty="0">
                <a:solidFill>
                  <a:schemeClr val="tx1">
                    <a:lumMod val="50000"/>
                    <a:lumOff val="50000"/>
                  </a:schemeClr>
                </a:solidFill>
              </a:rPr>
              <a:t>Análisis univariante ,bivariante &amp; correlación de los datos</a:t>
            </a:r>
          </a:p>
          <a:p>
            <a:pPr marL="285750" indent="-285750">
              <a:buFont typeface="Arial" panose="020B0604020202020204" pitchFamily="34" charset="0"/>
              <a:buChar char="•"/>
            </a:pPr>
            <a:endParaRPr lang="es-AR" dirty="0">
              <a:solidFill>
                <a:schemeClr val="tx1">
                  <a:lumMod val="50000"/>
                  <a:lumOff val="50000"/>
                </a:schemeClr>
              </a:solidFill>
            </a:endParaRPr>
          </a:p>
        </p:txBody>
      </p:sp>
      <p:sp>
        <p:nvSpPr>
          <p:cNvPr id="47" name="Marcador de texto 5">
            <a:extLst>
              <a:ext uri="{FF2B5EF4-FFF2-40B4-BE49-F238E27FC236}">
                <a16:creationId xmlns:a16="http://schemas.microsoft.com/office/drawing/2014/main" id="{9BFB0B78-B503-2CC1-7009-62298887E906}"/>
              </a:ext>
            </a:extLst>
          </p:cNvPr>
          <p:cNvSpPr txBox="1">
            <a:spLocks/>
          </p:cNvSpPr>
          <p:nvPr/>
        </p:nvSpPr>
        <p:spPr>
          <a:xfrm>
            <a:off x="3230815" y="444510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Identificación de </a:t>
            </a:r>
            <a:r>
              <a:rPr lang="es-AR" dirty="0" err="1"/>
              <a:t>Insigths</a:t>
            </a:r>
            <a:endParaRPr lang="es-AR" dirty="0"/>
          </a:p>
          <a:p>
            <a:pPr marL="285750" indent="-285750">
              <a:buFont typeface="Arial" panose="020B0604020202020204" pitchFamily="34" charset="0"/>
              <a:buChar char="•"/>
            </a:pPr>
            <a:r>
              <a:rPr lang="es-AR" dirty="0"/>
              <a:t>Definición de Hipótesis y generación de los Test </a:t>
            </a:r>
          </a:p>
        </p:txBody>
      </p:sp>
      <p:sp>
        <p:nvSpPr>
          <p:cNvPr id="49" name="Marcador de texto 5">
            <a:extLst>
              <a:ext uri="{FF2B5EF4-FFF2-40B4-BE49-F238E27FC236}">
                <a16:creationId xmlns:a16="http://schemas.microsoft.com/office/drawing/2014/main" id="{6A58BE82-922B-8BA4-63EE-12D95261DD05}"/>
              </a:ext>
            </a:extLst>
          </p:cNvPr>
          <p:cNvSpPr txBox="1">
            <a:spLocks/>
          </p:cNvSpPr>
          <p:nvPr/>
        </p:nvSpPr>
        <p:spPr>
          <a:xfrm>
            <a:off x="6162793" y="3969030"/>
            <a:ext cx="2773661" cy="2285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solidFill>
                  <a:schemeClr val="tx1">
                    <a:lumMod val="50000"/>
                    <a:lumOff val="50000"/>
                  </a:schemeClr>
                </a:solidFill>
              </a:rPr>
              <a:t>Definición de Business Case</a:t>
            </a:r>
          </a:p>
          <a:p>
            <a:pPr marL="285750" indent="-285750">
              <a:buFont typeface="Arial" panose="020B0604020202020204" pitchFamily="34" charset="0"/>
              <a:buChar char="•"/>
            </a:pPr>
            <a:r>
              <a:rPr lang="es-AR" dirty="0">
                <a:solidFill>
                  <a:schemeClr val="tx1">
                    <a:lumMod val="50000"/>
                    <a:lumOff val="50000"/>
                  </a:schemeClr>
                </a:solidFill>
              </a:rPr>
              <a:t>Generación &amp; elaboración de escenarios</a:t>
            </a:r>
          </a:p>
        </p:txBody>
      </p:sp>
      <p:sp>
        <p:nvSpPr>
          <p:cNvPr id="51" name="Marcador de texto 5">
            <a:extLst>
              <a:ext uri="{FF2B5EF4-FFF2-40B4-BE49-F238E27FC236}">
                <a16:creationId xmlns:a16="http://schemas.microsoft.com/office/drawing/2014/main" id="{74C0E559-D5F2-D8F4-1AFD-D43451ADEED3}"/>
              </a:ext>
            </a:extLst>
          </p:cNvPr>
          <p:cNvSpPr txBox="1">
            <a:spLocks/>
          </p:cNvSpPr>
          <p:nvPr/>
        </p:nvSpPr>
        <p:spPr>
          <a:xfrm>
            <a:off x="9271809" y="4220413"/>
            <a:ext cx="2723342" cy="139399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lang="en-US" sz="2000" b="1" kern="1200" dirty="0" smtClean="0">
                <a:solidFill>
                  <a:schemeClr val="bg1"/>
                </a:solidFill>
                <a:latin typeface="+mn-lt"/>
                <a:ea typeface="+mn-ea"/>
                <a:cs typeface="+mn-cs"/>
              </a:defRPr>
            </a:lvl1pPr>
            <a:lvl2pPr marL="0" indent="0" algn="l" defTabSz="914400" rtl="0" eaLnBrk="1" latinLnBrk="0" hangingPunct="1">
              <a:lnSpc>
                <a:spcPct val="90000"/>
              </a:lnSpc>
              <a:spcBef>
                <a:spcPts val="500"/>
              </a:spcBef>
              <a:spcAft>
                <a:spcPts val="600"/>
              </a:spcAft>
              <a:buFont typeface="Arial" panose="020B0604020202020204" pitchFamily="34" charset="0"/>
              <a:buNone/>
              <a:defRPr lang="en-US" sz="1600" kern="1200" dirty="0">
                <a:solidFill>
                  <a:schemeClr val="bg1"/>
                </a:solidFill>
                <a:latin typeface="+mn-lt"/>
                <a:ea typeface="+mn-ea"/>
                <a:cs typeface="+mn-cs"/>
              </a:defRPr>
            </a:lvl2pPr>
            <a:lvl3pPr marL="285750" indent="-285750" algn="l" defTabSz="914400" rtl="0" eaLnBrk="1" latinLnBrk="0" hangingPunct="1">
              <a:lnSpc>
                <a:spcPct val="90000"/>
              </a:lnSpc>
              <a:spcBef>
                <a:spcPts val="500"/>
              </a:spcBef>
              <a:spcAft>
                <a:spcPts val="600"/>
              </a:spcAft>
              <a:buFont typeface="Arial" panose="020B0604020202020204" pitchFamily="34" charset="0"/>
              <a:buChar char="•"/>
              <a:defRPr lang="en-US" sz="1600" kern="1200" dirty="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AR" dirty="0"/>
              <a:t>Generación de métricas</a:t>
            </a:r>
          </a:p>
          <a:p>
            <a:pPr marL="285750" indent="-285750">
              <a:buFont typeface="Arial" panose="020B0604020202020204" pitchFamily="34" charset="0"/>
              <a:buChar char="•"/>
            </a:pPr>
            <a:r>
              <a:rPr lang="es-AR" dirty="0"/>
              <a:t>Generación de escenarios con sus dashboards</a:t>
            </a:r>
          </a:p>
        </p:txBody>
      </p:sp>
      <p:pic>
        <p:nvPicPr>
          <p:cNvPr id="2" name="Gráfico 1" descr="Gráfico de barras contorno">
            <a:extLst>
              <a:ext uri="{FF2B5EF4-FFF2-40B4-BE49-F238E27FC236}">
                <a16:creationId xmlns:a16="http://schemas.microsoft.com/office/drawing/2014/main" id="{16EE7FDB-7C86-4D40-2213-AC8CED2C62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14265" y="5340376"/>
            <a:ext cx="914400" cy="914400"/>
          </a:xfrm>
          <a:prstGeom prst="rect">
            <a:avLst/>
          </a:prstGeom>
        </p:spPr>
      </p:pic>
    </p:spTree>
    <p:extLst>
      <p:ext uri="{BB962C8B-B14F-4D97-AF65-F5344CB8AC3E}">
        <p14:creationId xmlns:p14="http://schemas.microsoft.com/office/powerpoint/2010/main" val="17077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fade">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500"/>
                                        <p:tgtEl>
                                          <p:spTgt spid="3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xEl>
                                              <p:pRg st="0" end="0"/>
                                            </p:txEl>
                                          </p:spTgt>
                                        </p:tgtEl>
                                        <p:attrNameLst>
                                          <p:attrName>style.visibility</p:attrName>
                                        </p:attrNameLst>
                                      </p:cBhvr>
                                      <p:to>
                                        <p:strVal val="visible"/>
                                      </p:to>
                                    </p:set>
                                    <p:animEffect transition="in" filter="fade">
                                      <p:cBhvr>
                                        <p:cTn id="44" dur="500"/>
                                        <p:tgtEl>
                                          <p:spTgt spid="3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fade">
                                      <p:cBhvr>
                                        <p:cTn id="49" dur="500"/>
                                        <p:tgtEl>
                                          <p:spTgt spid="39">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xEl>
                                              <p:pRg st="2" end="2"/>
                                            </p:txEl>
                                          </p:spTgt>
                                        </p:tgtEl>
                                        <p:attrNameLst>
                                          <p:attrName>style.visibility</p:attrName>
                                        </p:attrNameLst>
                                      </p:cBhvr>
                                      <p:to>
                                        <p:strVal val="visible"/>
                                      </p:to>
                                    </p:set>
                                    <p:animEffect transition="in" filter="fade">
                                      <p:cBhvr>
                                        <p:cTn id="54" dur="500"/>
                                        <p:tgtEl>
                                          <p:spTgt spid="39">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xEl>
                                              <p:pRg st="0" end="0"/>
                                            </p:txEl>
                                          </p:spTgt>
                                        </p:tgtEl>
                                        <p:attrNameLst>
                                          <p:attrName>style.visibility</p:attrName>
                                        </p:attrNameLst>
                                      </p:cBhvr>
                                      <p:to>
                                        <p:strVal val="visible"/>
                                      </p:to>
                                    </p:set>
                                    <p:animEffect transition="in" filter="fade">
                                      <p:cBhvr>
                                        <p:cTn id="57" dur="500"/>
                                        <p:tgtEl>
                                          <p:spTgt spid="4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xEl>
                                              <p:pRg st="1" end="1"/>
                                            </p:txEl>
                                          </p:spTgt>
                                        </p:tgtEl>
                                        <p:attrNameLst>
                                          <p:attrName>style.visibility</p:attrName>
                                        </p:attrNameLst>
                                      </p:cBhvr>
                                      <p:to>
                                        <p:strVal val="visible"/>
                                      </p:to>
                                    </p:set>
                                    <p:animEffect transition="in" filter="fade">
                                      <p:cBhvr>
                                        <p:cTn id="62" dur="500"/>
                                        <p:tgtEl>
                                          <p:spTgt spid="40">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xEl>
                                              <p:pRg st="2" end="2"/>
                                            </p:txEl>
                                          </p:spTgt>
                                        </p:tgtEl>
                                        <p:attrNameLst>
                                          <p:attrName>style.visibility</p:attrName>
                                        </p:attrNameLst>
                                      </p:cBhvr>
                                      <p:to>
                                        <p:strVal val="visible"/>
                                      </p:to>
                                    </p:set>
                                    <p:animEffect transition="in" filter="fade">
                                      <p:cBhvr>
                                        <p:cTn id="67" dur="500"/>
                                        <p:tgtEl>
                                          <p:spTgt spid="40">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xEl>
                                              <p:pRg st="3" end="3"/>
                                            </p:txEl>
                                          </p:spTgt>
                                        </p:tgtEl>
                                        <p:attrNameLst>
                                          <p:attrName>style.visibility</p:attrName>
                                        </p:attrNameLst>
                                      </p:cBhvr>
                                      <p:to>
                                        <p:strVal val="visible"/>
                                      </p:to>
                                    </p:set>
                                    <p:animEffect transition="in" filter="fade">
                                      <p:cBhvr>
                                        <p:cTn id="72" dur="500"/>
                                        <p:tgtEl>
                                          <p:spTgt spid="40">
                                            <p:txEl>
                                              <p:pRg st="3" end="3"/>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xEl>
                                              <p:pRg st="1" end="1"/>
                                            </p:txEl>
                                          </p:spTgt>
                                        </p:tgtEl>
                                        <p:attrNameLst>
                                          <p:attrName>style.visibility</p:attrName>
                                        </p:attrNameLst>
                                      </p:cBhvr>
                                      <p:to>
                                        <p:strVal val="visible"/>
                                      </p:to>
                                    </p:set>
                                    <p:animEffect transition="in" filter="fade">
                                      <p:cBhvr>
                                        <p:cTn id="80" dur="500"/>
                                        <p:tgtEl>
                                          <p:spTgt spid="4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xEl>
                                              <p:pRg st="2" end="2"/>
                                            </p:txEl>
                                          </p:spTgt>
                                        </p:tgtEl>
                                        <p:attrNameLst>
                                          <p:attrName>style.visibility</p:attrName>
                                        </p:attrNameLst>
                                      </p:cBhvr>
                                      <p:to>
                                        <p:strVal val="visible"/>
                                      </p:to>
                                    </p:set>
                                    <p:animEffect transition="in" filter="fade">
                                      <p:cBhvr>
                                        <p:cTn id="85" dur="500"/>
                                        <p:tgtEl>
                                          <p:spTgt spid="41">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1">
                                            <p:txEl>
                                              <p:pRg st="3" end="3"/>
                                            </p:txEl>
                                          </p:spTgt>
                                        </p:tgtEl>
                                        <p:attrNameLst>
                                          <p:attrName>style.visibility</p:attrName>
                                        </p:attrNameLst>
                                      </p:cBhvr>
                                      <p:to>
                                        <p:strVal val="visible"/>
                                      </p:to>
                                    </p:set>
                                    <p:animEffect transition="in" filter="fade">
                                      <p:cBhvr>
                                        <p:cTn id="90" dur="500"/>
                                        <p:tgtEl>
                                          <p:spTgt spid="41">
                                            <p:txEl>
                                              <p:pRg st="3" end="3"/>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animEffect transition="in" filter="fade">
                                      <p:cBhvr>
                                        <p:cTn id="93" dur="500"/>
                                        <p:tgtEl>
                                          <p:spTgt spid="47">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7">
                                            <p:txEl>
                                              <p:pRg st="1" end="1"/>
                                            </p:txEl>
                                          </p:spTgt>
                                        </p:tgtEl>
                                        <p:attrNameLst>
                                          <p:attrName>style.visibility</p:attrName>
                                        </p:attrNameLst>
                                      </p:cBhvr>
                                      <p:to>
                                        <p:strVal val="visible"/>
                                      </p:to>
                                    </p:set>
                                    <p:animEffect transition="in" filter="fade">
                                      <p:cBhvr>
                                        <p:cTn id="98" dur="500"/>
                                        <p:tgtEl>
                                          <p:spTgt spid="47">
                                            <p:txEl>
                                              <p:pRg st="1" end="1"/>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xEl>
                                              <p:pRg st="1" end="1"/>
                                            </p:txEl>
                                          </p:spTgt>
                                        </p:tgtEl>
                                        <p:attrNameLst>
                                          <p:attrName>style.visibility</p:attrName>
                                        </p:attrNameLst>
                                      </p:cBhvr>
                                      <p:to>
                                        <p:strVal val="visible"/>
                                      </p:to>
                                    </p:set>
                                    <p:animEffect transition="in" filter="fade">
                                      <p:cBhvr>
                                        <p:cTn id="106" dur="500"/>
                                        <p:tgtEl>
                                          <p:spTgt spid="49">
                                            <p:txEl>
                                              <p:pRg st="1" end="1"/>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500"/>
                                        <p:tgtEl>
                                          <p:spTgt spid="51">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5" grpId="0" animBg="1"/>
      <p:bldP spid="27" grpId="0" build="p"/>
      <p:bldP spid="28" grpId="0" build="p"/>
      <p:bldP spid="30" grpId="0" build="p"/>
      <p:bldP spid="34" grpId="0" build="p"/>
      <p:bldP spid="36" grpId="0" build="p"/>
      <p:bldP spid="39" grpId="0" build="p"/>
      <p:bldP spid="40" grpId="0" build="p"/>
      <p:bldP spid="41" grpId="0" build="p"/>
      <p:bldP spid="47" grpId="0" build="p"/>
      <p:bldP spid="49" grpId="0" build="p"/>
      <p:bldP spid="5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s-ES"/>
              <a:t>DIAPOSITIVA DE IMAGEN</a:t>
            </a:r>
          </a:p>
        </p:txBody>
      </p:sp>
      <p:sp>
        <p:nvSpPr>
          <p:cNvPr id="3" name="Marcador de pie de página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s-ES"/>
              <a:t>Título de la presentación</a:t>
            </a:r>
          </a:p>
        </p:txBody>
      </p:sp>
      <p:sp>
        <p:nvSpPr>
          <p:cNvPr id="4" name="Marcador de número de diapositiva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s-ES" smtClean="0"/>
              <a:t>23</a:t>
            </a:fld>
            <a:endParaRPr lang="es-ES"/>
          </a:p>
        </p:txBody>
      </p:sp>
      <p:sp>
        <p:nvSpPr>
          <p:cNvPr id="5" name="Marcador de texto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s-ES"/>
              <a:t>20XX</a:t>
            </a:r>
          </a:p>
        </p:txBody>
      </p:sp>
      <p:pic>
        <p:nvPicPr>
          <p:cNvPr id="16" name="Marcador de posición de imagen 15" descr="Grupo de personas que debaten algo">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a:xfrm>
            <a:off x="0" y="1538422"/>
            <a:ext cx="12192000" cy="4517136"/>
          </a:xfrm>
        </p:spPr>
      </p:pic>
    </p:spTree>
    <p:extLst>
      <p:ext uri="{BB962C8B-B14F-4D97-AF65-F5344CB8AC3E}">
        <p14:creationId xmlns:p14="http://schemas.microsoft.com/office/powerpoint/2010/main" val="3324330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9A437-8B14-44F3-9CD4-350A04C1CA8C}"/>
              </a:ext>
            </a:extLst>
          </p:cNvPr>
          <p:cNvSpPr>
            <a:spLocks noGrp="1"/>
          </p:cNvSpPr>
          <p:nvPr>
            <p:ph type="title"/>
          </p:nvPr>
        </p:nvSpPr>
        <p:spPr/>
        <p:txBody>
          <a:bodyPr rtlCol="0"/>
          <a:lstStyle/>
          <a:p>
            <a:pPr rtl="0"/>
            <a:r>
              <a:rPr lang="es-ES" dirty="0"/>
              <a:t>DIAPOSITIVA CON GRÁFICO</a:t>
            </a:r>
          </a:p>
        </p:txBody>
      </p:sp>
      <p:sp>
        <p:nvSpPr>
          <p:cNvPr id="3" name="Marcador de pie de página 2">
            <a:extLst>
              <a:ext uri="{FF2B5EF4-FFF2-40B4-BE49-F238E27FC236}">
                <a16:creationId xmlns:a16="http://schemas.microsoft.com/office/drawing/2014/main" id="{585E8062-5491-4788-A35F-8BEF6FC48888}"/>
              </a:ext>
            </a:extLst>
          </p:cNvPr>
          <p:cNvSpPr>
            <a:spLocks noGrp="1"/>
          </p:cNvSpPr>
          <p:nvPr>
            <p:ph type="ftr" sz="quarter" idx="11"/>
          </p:nvPr>
        </p:nvSpPr>
        <p:spPr/>
        <p:txBody>
          <a:bodyPr rtlCol="0"/>
          <a:lstStyle/>
          <a:p>
            <a:pPr rtl="0"/>
            <a:r>
              <a:rPr lang="es-ES" dirty="0"/>
              <a:t>Título de la presentación</a:t>
            </a:r>
          </a:p>
        </p:txBody>
      </p:sp>
      <p:sp>
        <p:nvSpPr>
          <p:cNvPr id="4" name="Marcador de número de diapositiva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rtlCol="0"/>
          <a:lstStyle/>
          <a:p>
            <a:pPr rtl="0"/>
            <a:fld id="{95CBEC59-7FF9-4688-98DF-89832A0C9025}" type="slidenum">
              <a:rPr lang="es-ES" smtClean="0"/>
              <a:t>24</a:t>
            </a:fld>
            <a:endParaRPr lang="es-ES" dirty="0"/>
          </a:p>
        </p:txBody>
      </p:sp>
      <p:sp>
        <p:nvSpPr>
          <p:cNvPr id="5" name="Marcador de texto 4">
            <a:extLst>
              <a:ext uri="{FF2B5EF4-FFF2-40B4-BE49-F238E27FC236}">
                <a16:creationId xmlns:a16="http://schemas.microsoft.com/office/drawing/2014/main" id="{A8B52AA4-2DB7-4C7A-99AA-093B615C386A}"/>
              </a:ext>
            </a:extLst>
          </p:cNvPr>
          <p:cNvSpPr>
            <a:spLocks noGrp="1"/>
          </p:cNvSpPr>
          <p:nvPr>
            <p:ph type="body" idx="1"/>
          </p:nvPr>
        </p:nvSpPr>
        <p:spPr/>
        <p:txBody>
          <a:bodyPr rtlCol="0"/>
          <a:lstStyle/>
          <a:p>
            <a:pPr rtl="0"/>
            <a:r>
              <a:rPr lang="es-ES" dirty="0"/>
              <a:t>Título de párrafo</a:t>
            </a:r>
          </a:p>
        </p:txBody>
      </p:sp>
      <p:sp>
        <p:nvSpPr>
          <p:cNvPr id="6" name="Marcador de contenido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rtlCol="0"/>
          <a:lstStyle/>
          <a:p>
            <a:pPr rtl="0"/>
            <a:r>
              <a:rPr lang="es-ES" dirty="0" err="1"/>
              <a:t>Maximincto</a:t>
            </a:r>
            <a:r>
              <a:rPr lang="es-ES" dirty="0"/>
              <a:t> </a:t>
            </a:r>
            <a:r>
              <a:rPr lang="es-ES" dirty="0" err="1"/>
              <a:t>od</a:t>
            </a:r>
            <a:r>
              <a:rPr lang="es-ES" dirty="0"/>
              <a:t> </a:t>
            </a:r>
            <a:r>
              <a:rPr lang="es-ES" dirty="0" err="1"/>
              <a:t>essi</a:t>
            </a:r>
            <a:r>
              <a:rPr lang="es-ES" dirty="0"/>
              <a:t> </a:t>
            </a:r>
            <a:r>
              <a:rPr lang="es-ES" dirty="0" err="1"/>
              <a:t>sime</a:t>
            </a:r>
            <a:r>
              <a:rPr lang="es-ES" dirty="0"/>
              <a:t> </a:t>
            </a:r>
            <a:r>
              <a:rPr lang="es-ES" dirty="0" err="1"/>
              <a:t>voluptati</a:t>
            </a:r>
            <a:r>
              <a:rPr lang="es-ES" dirty="0"/>
              <a:t> </a:t>
            </a:r>
            <a:r>
              <a:rPr lang="es-ES" dirty="0" err="1"/>
              <a:t>ipis</a:t>
            </a:r>
            <a:r>
              <a:rPr lang="es-ES" dirty="0"/>
              <a:t> </a:t>
            </a:r>
            <a:r>
              <a:rPr lang="es-ES" dirty="0" err="1"/>
              <a:t>maximus</a:t>
            </a:r>
            <a:r>
              <a:rPr lang="es-ES" dirty="0"/>
              <a:t>.</a:t>
            </a:r>
            <a:br>
              <a:rPr lang="es-ES" dirty="0"/>
            </a:br>
            <a:r>
              <a:rPr lang="es-ES" dirty="0" err="1"/>
              <a:t>Liquatem</a:t>
            </a:r>
            <a:r>
              <a:rPr lang="es-ES" dirty="0"/>
              <a:t> </a:t>
            </a:r>
            <a:r>
              <a:rPr lang="es-ES" dirty="0" err="1"/>
              <a:t>voluptatur</a:t>
            </a:r>
            <a:r>
              <a:rPr lang="es-ES" dirty="0"/>
              <a:t>, con </a:t>
            </a:r>
            <a:r>
              <a:rPr lang="es-ES" dirty="0" err="1"/>
              <a:t>plabo</a:t>
            </a:r>
            <a:r>
              <a:rPr lang="es-ES" dirty="0"/>
              <a:t>. Ut que </a:t>
            </a:r>
            <a:r>
              <a:rPr lang="es-ES" dirty="0" err="1"/>
              <a:t>dUm</a:t>
            </a:r>
            <a:r>
              <a:rPr lang="es-ES" dirty="0"/>
              <a:t> </a:t>
            </a:r>
            <a:r>
              <a:rPr lang="es-ES" dirty="0" err="1"/>
              <a:t>quiae</a:t>
            </a:r>
            <a:r>
              <a:rPr lang="es-ES" dirty="0"/>
              <a:t> </a:t>
            </a:r>
            <a:r>
              <a:rPr lang="es-ES" dirty="0" err="1"/>
              <a:t>cus</a:t>
            </a:r>
            <a:r>
              <a:rPr lang="es-ES" dirty="0"/>
              <a:t> sus </a:t>
            </a:r>
            <a:r>
              <a:rPr lang="es-ES" dirty="0" err="1"/>
              <a:t>event</a:t>
            </a:r>
            <a:r>
              <a:rPr lang="es-ES" dirty="0"/>
              <a:t> </a:t>
            </a:r>
            <a:r>
              <a:rPr lang="es-ES" dirty="0" err="1"/>
              <a:t>velibus</a:t>
            </a:r>
            <a:r>
              <a:rPr lang="es-ES" dirty="0"/>
              <a:t>.</a:t>
            </a:r>
          </a:p>
          <a:p>
            <a:pPr rtl="0">
              <a:spcBef>
                <a:spcPts val="600"/>
              </a:spcBef>
            </a:pPr>
            <a:r>
              <a:rPr lang="es-ES" dirty="0" err="1"/>
              <a:t>Rate</a:t>
            </a:r>
            <a:r>
              <a:rPr lang="es-ES" dirty="0"/>
              <a:t> </a:t>
            </a:r>
            <a:r>
              <a:rPr lang="es-ES" dirty="0" err="1"/>
              <a:t>conseris</a:t>
            </a:r>
            <a:r>
              <a:rPr lang="es-ES" dirty="0"/>
              <a:t> </a:t>
            </a:r>
            <a:r>
              <a:rPr lang="es-ES" dirty="0" err="1"/>
              <a:t>ma</a:t>
            </a:r>
            <a:r>
              <a:rPr lang="es-ES" dirty="0"/>
              <a:t> as </a:t>
            </a:r>
            <a:r>
              <a:rPr lang="es-ES" dirty="0" err="1"/>
              <a:t>dolupta</a:t>
            </a:r>
            <a:r>
              <a:rPr lang="es-ES" dirty="0"/>
              <a:t> </a:t>
            </a:r>
            <a:r>
              <a:rPr lang="es-ES" dirty="0" err="1"/>
              <a:t>idis</a:t>
            </a:r>
            <a:r>
              <a:rPr lang="es-ES" dirty="0"/>
              <a:t> </a:t>
            </a:r>
            <a:r>
              <a:rPr lang="es-ES" dirty="0" err="1"/>
              <a:t>aut</a:t>
            </a:r>
            <a:r>
              <a:rPr lang="es-ES" dirty="0"/>
              <a:t> </a:t>
            </a:r>
            <a:r>
              <a:rPr lang="es-ES" dirty="0" err="1"/>
              <a:t>apicide</a:t>
            </a:r>
            <a:r>
              <a:rPr lang="es-ES" dirty="0"/>
              <a:t> </a:t>
            </a:r>
            <a:r>
              <a:rPr lang="es-ES" dirty="0" err="1"/>
              <a:t>ruptatio</a:t>
            </a:r>
            <a:r>
              <a:rPr lang="es-ES" dirty="0"/>
              <a:t>.</a:t>
            </a:r>
          </a:p>
          <a:p>
            <a:pPr rtl="0">
              <a:spcBef>
                <a:spcPts val="600"/>
              </a:spcBef>
            </a:pPr>
            <a:r>
              <a:rPr lang="es-ES" dirty="0"/>
              <a:t>Et </a:t>
            </a:r>
            <a:r>
              <a:rPr lang="es-ES" dirty="0" err="1"/>
              <a:t>expedis</a:t>
            </a:r>
            <a:r>
              <a:rPr lang="es-ES" dirty="0"/>
              <a:t> </a:t>
            </a:r>
            <a:r>
              <a:rPr lang="es-ES" dirty="0" err="1"/>
              <a:t>eossimpere</a:t>
            </a:r>
            <a:r>
              <a:rPr lang="es-ES" dirty="0"/>
              <a:t> mod </a:t>
            </a:r>
            <a:r>
              <a:rPr lang="es-ES" dirty="0" err="1"/>
              <a:t>mostinihil</a:t>
            </a:r>
            <a:r>
              <a:rPr lang="es-ES" dirty="0"/>
              <a:t> </a:t>
            </a:r>
            <a:r>
              <a:rPr lang="es-ES" dirty="0" err="1"/>
              <a:t>mo</a:t>
            </a:r>
            <a:r>
              <a:rPr lang="es-ES" dirty="0"/>
              <a:t> et.</a:t>
            </a:r>
          </a:p>
          <a:p>
            <a:pPr rtl="0">
              <a:spcBef>
                <a:spcPts val="600"/>
              </a:spcBef>
            </a:pPr>
            <a:r>
              <a:rPr lang="es-ES" dirty="0" err="1"/>
              <a:t>Puditecte</a:t>
            </a:r>
            <a:r>
              <a:rPr lang="es-ES" dirty="0"/>
              <a:t> </a:t>
            </a:r>
            <a:r>
              <a:rPr lang="es-ES" dirty="0" err="1"/>
              <a:t>enimilluptae</a:t>
            </a:r>
            <a:r>
              <a:rPr lang="es-ES" dirty="0"/>
              <a:t> </a:t>
            </a:r>
            <a:r>
              <a:rPr lang="es-ES" dirty="0" err="1"/>
              <a:t>laboreri</a:t>
            </a:r>
            <a:r>
              <a:rPr lang="es-ES" dirty="0"/>
              <a:t> </a:t>
            </a:r>
            <a:r>
              <a:rPr lang="es-ES" dirty="0" err="1"/>
              <a:t>odi</a:t>
            </a:r>
            <a:r>
              <a:rPr lang="es-ES" dirty="0"/>
              <a:t> </a:t>
            </a:r>
            <a:r>
              <a:rPr lang="es-ES" dirty="0" err="1"/>
              <a:t>santotam</a:t>
            </a:r>
            <a:r>
              <a:rPr lang="es-ES" dirty="0"/>
              <a:t> as seque </a:t>
            </a:r>
            <a:r>
              <a:rPr lang="es-ES" dirty="0" err="1"/>
              <a:t>cor</a:t>
            </a:r>
            <a:r>
              <a:rPr lang="es-ES" dirty="0"/>
              <a:t> </a:t>
            </a:r>
            <a:r>
              <a:rPr lang="es-ES" dirty="0" err="1"/>
              <a:t>autem</a:t>
            </a:r>
            <a:r>
              <a:rPr lang="es-ES" dirty="0"/>
              <a:t> con </a:t>
            </a:r>
            <a:r>
              <a:rPr lang="es-ES" dirty="0" err="1"/>
              <a:t>restiistia</a:t>
            </a:r>
            <a:r>
              <a:rPr lang="es-ES" dirty="0"/>
              <a:t> </a:t>
            </a:r>
            <a:r>
              <a:rPr lang="es-ES" dirty="0" err="1"/>
              <a:t>volo</a:t>
            </a:r>
            <a:r>
              <a:rPr lang="es-ES" dirty="0"/>
              <a:t>.</a:t>
            </a:r>
          </a:p>
        </p:txBody>
      </p:sp>
      <p:sp>
        <p:nvSpPr>
          <p:cNvPr id="7" name="Marcador de texto 6">
            <a:extLst>
              <a:ext uri="{FF2B5EF4-FFF2-40B4-BE49-F238E27FC236}">
                <a16:creationId xmlns:a16="http://schemas.microsoft.com/office/drawing/2014/main" id="{A0AB54C4-EC05-4411-89AE-C93A257E2449}"/>
              </a:ext>
            </a:extLst>
          </p:cNvPr>
          <p:cNvSpPr>
            <a:spLocks noGrp="1"/>
          </p:cNvSpPr>
          <p:nvPr>
            <p:ph type="body" sz="quarter" idx="3"/>
          </p:nvPr>
        </p:nvSpPr>
        <p:spPr/>
        <p:txBody>
          <a:bodyPr rtlCol="0"/>
          <a:lstStyle/>
          <a:p>
            <a:pPr rtl="0"/>
            <a:r>
              <a:rPr lang="es-ES" dirty="0"/>
              <a:t>Título del gráfico</a:t>
            </a:r>
          </a:p>
        </p:txBody>
      </p:sp>
      <p:graphicFrame>
        <p:nvGraphicFramePr>
          <p:cNvPr id="12" name="Marcador de contenido 11" descr="Gráfico">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2074555150"/>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3"/>
          </a:graphicData>
        </a:graphic>
      </p:graphicFrame>
      <p:sp>
        <p:nvSpPr>
          <p:cNvPr id="9" name="Marcador de texto 8">
            <a:extLst>
              <a:ext uri="{FF2B5EF4-FFF2-40B4-BE49-F238E27FC236}">
                <a16:creationId xmlns:a16="http://schemas.microsoft.com/office/drawing/2014/main" id="{2CC79059-C535-4122-AA80-8D550BB43135}"/>
              </a:ext>
            </a:extLst>
          </p:cNvPr>
          <p:cNvSpPr>
            <a:spLocks noGrp="1"/>
          </p:cNvSpPr>
          <p:nvPr>
            <p:ph type="body" sz="quarter" idx="14"/>
          </p:nvPr>
        </p:nvSpPr>
        <p:spPr/>
        <p:txBody>
          <a:bodyPr rtlCol="0"/>
          <a:lstStyle/>
          <a:p>
            <a:pPr rtl="0"/>
            <a:r>
              <a:rPr lang="es-ES" dirty="0"/>
              <a:t>20XX</a:t>
            </a:r>
          </a:p>
        </p:txBody>
      </p:sp>
    </p:spTree>
    <p:extLst>
      <p:ext uri="{BB962C8B-B14F-4D97-AF65-F5344CB8AC3E}">
        <p14:creationId xmlns:p14="http://schemas.microsoft.com/office/powerpoint/2010/main" val="3440486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9D2EC5-0A20-4D63-B00B-DEB39889DB69}"/>
              </a:ext>
            </a:extLst>
          </p:cNvPr>
          <p:cNvSpPr>
            <a:spLocks noGrp="1"/>
          </p:cNvSpPr>
          <p:nvPr>
            <p:ph type="title"/>
          </p:nvPr>
        </p:nvSpPr>
        <p:spPr/>
        <p:txBody>
          <a:bodyPr rtlCol="0"/>
          <a:lstStyle/>
          <a:p>
            <a:pPr rtl="0"/>
            <a:r>
              <a:rPr lang="es-ES"/>
              <a:t>IMAGEN</a:t>
            </a:r>
            <a:br>
              <a:rPr lang="es-ES"/>
            </a:br>
            <a:r>
              <a:rPr lang="es-ES"/>
              <a:t>CON</a:t>
            </a:r>
            <a:br>
              <a:rPr lang="es-ES"/>
            </a:br>
            <a:r>
              <a:rPr lang="es-ES"/>
              <a:t>LEYENDA</a:t>
            </a:r>
            <a:br>
              <a:rPr lang="es-ES"/>
            </a:br>
            <a:r>
              <a:rPr lang="es-ES"/>
              <a:t>DIAPOSITIVA</a:t>
            </a:r>
          </a:p>
        </p:txBody>
      </p:sp>
      <p:sp>
        <p:nvSpPr>
          <p:cNvPr id="4" name="Marcador de texto 3">
            <a:extLst>
              <a:ext uri="{FF2B5EF4-FFF2-40B4-BE49-F238E27FC236}">
                <a16:creationId xmlns:a16="http://schemas.microsoft.com/office/drawing/2014/main" id="{BA4F3DDE-5D3C-40C1-A976-7406EB83A85A}"/>
              </a:ext>
            </a:extLst>
          </p:cNvPr>
          <p:cNvSpPr>
            <a:spLocks noGrp="1"/>
          </p:cNvSpPr>
          <p:nvPr>
            <p:ph type="body" sz="half" idx="2"/>
          </p:nvPr>
        </p:nvSpPr>
        <p:spPr/>
        <p:txBody>
          <a:bodyPr rtlCol="0"/>
          <a:lstStyle/>
          <a:p>
            <a:pPr rtl="0"/>
            <a:r>
              <a:rPr lang="es-ES"/>
              <a:t>Subtítulo de diapositiva</a:t>
            </a:r>
            <a:br>
              <a:rPr lang="es-ES"/>
            </a:br>
            <a:r>
              <a:rPr lang="es-ES"/>
              <a:t>o leyenda</a:t>
            </a:r>
            <a:br>
              <a:rPr lang="es-ES"/>
            </a:br>
            <a:r>
              <a:rPr lang="es-ES"/>
              <a:t>de imagen</a:t>
            </a:r>
          </a:p>
        </p:txBody>
      </p:sp>
      <p:sp>
        <p:nvSpPr>
          <p:cNvPr id="5" name="Marcador de pie de página 4">
            <a:extLst>
              <a:ext uri="{FF2B5EF4-FFF2-40B4-BE49-F238E27FC236}">
                <a16:creationId xmlns:a16="http://schemas.microsoft.com/office/drawing/2014/main" id="{3ACAEA0E-0AD2-4431-A4BB-BA6FE0FB9361}"/>
              </a:ext>
            </a:extLst>
          </p:cNvPr>
          <p:cNvSpPr>
            <a:spLocks noGrp="1"/>
          </p:cNvSpPr>
          <p:nvPr>
            <p:ph type="ftr" sz="quarter" idx="11"/>
          </p:nvPr>
        </p:nvSpPr>
        <p:spPr/>
        <p:txBody>
          <a:bodyPr rtlCol="0"/>
          <a:lstStyle/>
          <a:p>
            <a:pPr rtl="0"/>
            <a:r>
              <a:rPr lang="es-ES"/>
              <a:t>Título de la presentación</a:t>
            </a:r>
          </a:p>
        </p:txBody>
      </p:sp>
      <p:sp>
        <p:nvSpPr>
          <p:cNvPr id="6" name="Marcador de número de diapositiva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rtlCol="0"/>
          <a:lstStyle/>
          <a:p>
            <a:pPr rtl="0"/>
            <a:fld id="{95CBEC59-7FF9-4688-98DF-89832A0C9025}" type="slidenum">
              <a:rPr lang="es-ES" smtClean="0"/>
              <a:t>25</a:t>
            </a:fld>
            <a:endParaRPr lang="es-ES"/>
          </a:p>
        </p:txBody>
      </p:sp>
      <p:sp>
        <p:nvSpPr>
          <p:cNvPr id="7" name="Marcador de texto 6">
            <a:extLst>
              <a:ext uri="{FF2B5EF4-FFF2-40B4-BE49-F238E27FC236}">
                <a16:creationId xmlns:a16="http://schemas.microsoft.com/office/drawing/2014/main" id="{E18E7856-1972-4633-98B1-7926DA31AF8F}"/>
              </a:ext>
            </a:extLst>
          </p:cNvPr>
          <p:cNvSpPr>
            <a:spLocks noGrp="1"/>
          </p:cNvSpPr>
          <p:nvPr>
            <p:ph type="body" sz="quarter" idx="14"/>
          </p:nvPr>
        </p:nvSpPr>
        <p:spPr/>
        <p:txBody>
          <a:bodyPr rtlCol="0"/>
          <a:lstStyle/>
          <a:p>
            <a:pPr rtl="0"/>
            <a:r>
              <a:rPr lang="es-ES"/>
              <a:t>20XX</a:t>
            </a:r>
          </a:p>
        </p:txBody>
      </p:sp>
      <p:pic>
        <p:nvPicPr>
          <p:cNvPr id="13" name="Marcador de posición de imagen 12" descr="Grupo de personas que debaten algo">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s-ES"/>
              <a:t>¡GRACIAS!</a:t>
            </a:r>
          </a:p>
        </p:txBody>
      </p:sp>
      <p:sp>
        <p:nvSpPr>
          <p:cNvPr id="3" name="Subtítulo 2">
            <a:extLst>
              <a:ext uri="{FF2B5EF4-FFF2-40B4-BE49-F238E27FC236}">
                <a16:creationId xmlns:a16="http://schemas.microsoft.com/office/drawing/2014/main" id="{29B0ECBC-01F6-45D4-9F4C-FD7E8B5B96A4}"/>
              </a:ext>
            </a:extLst>
          </p:cNvPr>
          <p:cNvSpPr>
            <a:spLocks noGrp="1"/>
          </p:cNvSpPr>
          <p:nvPr>
            <p:ph type="subTitle" idx="1"/>
          </p:nvPr>
        </p:nvSpPr>
        <p:spPr/>
        <p:txBody>
          <a:bodyPr rtlCol="0"/>
          <a:lstStyle/>
          <a:p>
            <a:pPr rtl="0"/>
            <a:r>
              <a:rPr lang="es-ES"/>
              <a:t>Lorem Ipsum Dolor</a:t>
            </a:r>
          </a:p>
        </p:txBody>
      </p:sp>
      <p:sp>
        <p:nvSpPr>
          <p:cNvPr id="6" name="Marcador de texto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s-ES"/>
              <a:t>20XX</a:t>
            </a:r>
          </a:p>
        </p:txBody>
      </p:sp>
      <p:sp>
        <p:nvSpPr>
          <p:cNvPr id="5" name="Marcador de número de diapositiva 4">
            <a:extLst>
              <a:ext uri="{FF2B5EF4-FFF2-40B4-BE49-F238E27FC236}">
                <a16:creationId xmlns:a16="http://schemas.microsoft.com/office/drawing/2014/main" id="{7D5F9AFE-8B50-4B6D-B980-C1F177311E64}"/>
              </a:ext>
            </a:extLst>
          </p:cNvPr>
          <p:cNvSpPr>
            <a:spLocks noGrp="1"/>
          </p:cNvSpPr>
          <p:nvPr>
            <p:ph type="sldNum" sz="quarter" idx="12"/>
          </p:nvPr>
        </p:nvSpPr>
        <p:spPr/>
        <p:txBody>
          <a:bodyPr/>
          <a:lstStyle/>
          <a:p>
            <a:pPr rtl="0"/>
            <a:fld id="{95CBEC59-7FF9-4688-98DF-89832A0C9025}" type="slidenum">
              <a:rPr lang="en-US" noProof="0" smtClean="0"/>
              <a:t>26</a:t>
            </a:fld>
            <a:endParaRPr lang="en-US" noProof="0"/>
          </a:p>
        </p:txBody>
      </p:sp>
    </p:spTree>
    <p:extLst>
      <p:ext uri="{BB962C8B-B14F-4D97-AF65-F5344CB8AC3E}">
        <p14:creationId xmlns:p14="http://schemas.microsoft.com/office/powerpoint/2010/main" val="36301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descr="Torre de metal&#10;&#10;Descripción generada automáticamente con confianza media">
            <a:extLst>
              <a:ext uri="{FF2B5EF4-FFF2-40B4-BE49-F238E27FC236}">
                <a16:creationId xmlns:a16="http://schemas.microsoft.com/office/drawing/2014/main" id="{D45F3271-FB0F-AF16-50D7-8BAFA06467AD}"/>
              </a:ext>
            </a:extLst>
          </p:cNvPr>
          <p:cNvPicPr>
            <a:picLocks noChangeAspect="1"/>
          </p:cNvPicPr>
          <p:nvPr/>
        </p:nvPicPr>
        <p:blipFill rotWithShape="1">
          <a:blip r:embed="rId3">
            <a:alphaModFix amt="85000"/>
          </a:blip>
          <a:srcRect l="50000"/>
          <a:stretch/>
        </p:blipFill>
        <p:spPr>
          <a:xfrm>
            <a:off x="6078320" y="12705"/>
            <a:ext cx="6096001" cy="6836749"/>
          </a:xfrm>
          <a:prstGeom prst="rect">
            <a:avLst/>
          </a:prstGeom>
        </p:spPr>
      </p:pic>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59" name="Grupo 58">
            <a:extLst>
              <a:ext uri="{FF2B5EF4-FFF2-40B4-BE49-F238E27FC236}">
                <a16:creationId xmlns:a16="http://schemas.microsoft.com/office/drawing/2014/main" id="{99BA5B4B-3C3D-54E1-D74E-7FF06D83CB15}"/>
              </a:ext>
            </a:extLst>
          </p:cNvPr>
          <p:cNvGrpSpPr/>
          <p:nvPr/>
        </p:nvGrpSpPr>
        <p:grpSpPr>
          <a:xfrm>
            <a:off x="479235" y="1329053"/>
            <a:ext cx="4059254" cy="648000"/>
            <a:chOff x="479235" y="1534159"/>
            <a:chExt cx="4059254" cy="791605"/>
          </a:xfrm>
        </p:grpSpPr>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504874" y="17848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bg1">
                <a:lumMod val="85000"/>
              </a:schemeClr>
            </a:solidFill>
            <a:ln>
              <a:solidFill>
                <a:schemeClr val="bg1">
                  <a:lumMod val="75000"/>
                </a:schemeClr>
              </a:solidFill>
            </a:ln>
            <a:effectLst/>
          </p:spPr>
          <p:txBody>
            <a:bodyPr wrap="none" anchor="ctr"/>
            <a:lstStyle/>
            <a:p>
              <a:pPr algn="ctr">
                <a:defRPr/>
              </a:pPr>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53415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bg1">
                <a:lumMod val="85000"/>
              </a:schemeClr>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663971" y="1701114"/>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01</a:t>
              </a:r>
            </a:p>
          </p:txBody>
        </p:sp>
      </p:grpSp>
      <p:grpSp>
        <p:nvGrpSpPr>
          <p:cNvPr id="61" name="Grupo 60">
            <a:extLst>
              <a:ext uri="{FF2B5EF4-FFF2-40B4-BE49-F238E27FC236}">
                <a16:creationId xmlns:a16="http://schemas.microsoft.com/office/drawing/2014/main" id="{D5702700-5F5F-3EEE-84C6-9B235C9AE5AF}"/>
              </a:ext>
            </a:extLst>
          </p:cNvPr>
          <p:cNvGrpSpPr/>
          <p:nvPr/>
        </p:nvGrpSpPr>
        <p:grpSpPr>
          <a:xfrm>
            <a:off x="657273" y="2057637"/>
            <a:ext cx="4035044" cy="648000"/>
            <a:chOff x="657273" y="2130947"/>
            <a:chExt cx="4035044" cy="821449"/>
          </a:xfrm>
        </p:grpSpPr>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58702" y="2440546"/>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latin typeface="Arial Black" panose="020B0A04020102020204" pitchFamily="34" charset="0"/>
                </a:rPr>
                <a:t>Resumen del Proyecto</a:t>
              </a:r>
              <a:endParaRPr lang="es-AR" dirty="0">
                <a:solidFill>
                  <a:schemeClr val="tx1">
                    <a:lumMod val="50000"/>
                    <a:lumOff val="50000"/>
                  </a:schemeClr>
                </a:solidFill>
                <a:effectLst/>
                <a:latin typeface="Arial Black" panose="020B0A04020102020204" pitchFamily="34" charset="0"/>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57273" y="2130947"/>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836815" y="2306624"/>
              <a:ext cx="285335" cy="42917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02</a:t>
              </a:r>
            </a:p>
          </p:txBody>
        </p:sp>
      </p:grpSp>
      <p:grpSp>
        <p:nvGrpSpPr>
          <p:cNvPr id="63" name="Grupo 62">
            <a:extLst>
              <a:ext uri="{FF2B5EF4-FFF2-40B4-BE49-F238E27FC236}">
                <a16:creationId xmlns:a16="http://schemas.microsoft.com/office/drawing/2014/main" id="{4493FC40-7CEC-0B01-14C1-282DD87523D9}"/>
              </a:ext>
            </a:extLst>
          </p:cNvPr>
          <p:cNvGrpSpPr/>
          <p:nvPr/>
        </p:nvGrpSpPr>
        <p:grpSpPr>
          <a:xfrm>
            <a:off x="836815" y="2786221"/>
            <a:ext cx="4033616" cy="648000"/>
            <a:chOff x="838167" y="2817579"/>
            <a:chExt cx="4033616" cy="791605"/>
          </a:xfrm>
        </p:grpSpPr>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38168" y="3096217"/>
              <a:ext cx="4033615" cy="50400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r>
                <a:rPr lang="es-AR" dirty="0">
                  <a:solidFill>
                    <a:schemeClr val="tx1">
                      <a:lumMod val="50000"/>
                      <a:lumOff val="50000"/>
                    </a:schemeClr>
                  </a:solidFill>
                  <a:effectLst/>
                  <a:latin typeface="Arial Black" panose="020B0A04020102020204" pitchFamily="34" charset="0"/>
                </a:rPr>
                <a:t>Análisis Exploratorio</a:t>
              </a: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38167" y="281757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1008426" y="298771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3</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4" name="Grupo 63">
            <a:extLst>
              <a:ext uri="{FF2B5EF4-FFF2-40B4-BE49-F238E27FC236}">
                <a16:creationId xmlns:a16="http://schemas.microsoft.com/office/drawing/2014/main" id="{20E37215-AB7E-DB33-A192-582619EDF637}"/>
              </a:ext>
            </a:extLst>
          </p:cNvPr>
          <p:cNvGrpSpPr/>
          <p:nvPr/>
        </p:nvGrpSpPr>
        <p:grpSpPr>
          <a:xfrm>
            <a:off x="1000540" y="3514805"/>
            <a:ext cx="4033617" cy="648000"/>
            <a:chOff x="1000540" y="3490511"/>
            <a:chExt cx="4033617" cy="791605"/>
          </a:xfrm>
        </p:grpSpPr>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1000542" y="3751888"/>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defRPr/>
              </a:pP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1000540" y="349051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84599" y="3660961"/>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4</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grpSp>
        <p:nvGrpSpPr>
          <p:cNvPr id="65" name="Grupo 64">
            <a:extLst>
              <a:ext uri="{FF2B5EF4-FFF2-40B4-BE49-F238E27FC236}">
                <a16:creationId xmlns:a16="http://schemas.microsoft.com/office/drawing/2014/main" id="{D8B71602-41F4-42E2-19AB-5D02452DA47D}"/>
              </a:ext>
            </a:extLst>
          </p:cNvPr>
          <p:cNvGrpSpPr/>
          <p:nvPr/>
        </p:nvGrpSpPr>
        <p:grpSpPr>
          <a:xfrm>
            <a:off x="1169764" y="4243389"/>
            <a:ext cx="4035313" cy="648000"/>
            <a:chOff x="1169764" y="4127804"/>
            <a:chExt cx="4035313" cy="791605"/>
          </a:xfrm>
        </p:grpSpPr>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sz="1800" dirty="0">
                  <a:solidFill>
                    <a:schemeClr val="tx1">
                      <a:lumMod val="50000"/>
                      <a:lumOff val="50000"/>
                    </a:schemeClr>
                  </a:solidFill>
                  <a:effectLst/>
                  <a:latin typeface="Arial Black" panose="020B0A04020102020204" pitchFamily="34" charset="0"/>
                </a:rPr>
                <a:t>Business Case</a:t>
              </a:r>
              <a:endParaRPr lang="es-AR" dirty="0">
                <a:solidFill>
                  <a:schemeClr val="tx1">
                    <a:lumMod val="50000"/>
                    <a:lumOff val="50000"/>
                  </a:schemeClr>
                </a:solidFill>
                <a:effectLst/>
                <a:latin typeface="Arial Black" panose="020B0A04020102020204" pitchFamily="34" charset="0"/>
              </a:endParaRP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05</a:t>
              </a:r>
            </a:p>
          </p:txBody>
        </p:sp>
      </p:gr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612712" y="5607749"/>
            <a:ext cx="365485" cy="430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
        <p:nvSpPr>
          <p:cNvPr id="56" name="Rectángulo 55">
            <a:extLst>
              <a:ext uri="{FF2B5EF4-FFF2-40B4-BE49-F238E27FC236}">
                <a16:creationId xmlns:a16="http://schemas.microsoft.com/office/drawing/2014/main" id="{5DD23044-EDD3-2B2A-FB5A-B2D9A8F6357C}"/>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67" name="Grupo 66">
            <a:extLst>
              <a:ext uri="{FF2B5EF4-FFF2-40B4-BE49-F238E27FC236}">
                <a16:creationId xmlns:a16="http://schemas.microsoft.com/office/drawing/2014/main" id="{B8DCD5D3-A7A8-2D91-732F-81CAC42ABBE4}"/>
              </a:ext>
            </a:extLst>
          </p:cNvPr>
          <p:cNvGrpSpPr/>
          <p:nvPr/>
        </p:nvGrpSpPr>
        <p:grpSpPr>
          <a:xfrm>
            <a:off x="1299846" y="4971971"/>
            <a:ext cx="4035313" cy="648000"/>
            <a:chOff x="1169764" y="4127804"/>
            <a:chExt cx="4035313" cy="791605"/>
          </a:xfrm>
        </p:grpSpPr>
        <p:sp>
          <p:nvSpPr>
            <p:cNvPr id="68" name="Freeform 2">
              <a:extLst>
                <a:ext uri="{FF2B5EF4-FFF2-40B4-BE49-F238E27FC236}">
                  <a16:creationId xmlns:a16="http://schemas.microsoft.com/office/drawing/2014/main" id="{08F72DBA-456A-290F-F5E5-B28D1A5FF9CB}"/>
                </a:ext>
              </a:extLst>
            </p:cNvPr>
            <p:cNvSpPr>
              <a:spLocks noChangeArrowheads="1"/>
            </p:cNvSpPr>
            <p:nvPr/>
          </p:nvSpPr>
          <p:spPr bwMode="auto">
            <a:xfrm>
              <a:off x="1171462" y="440755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rgbClr val="D9D9D9"/>
            </a:solidFill>
            <a:ln>
              <a:noFill/>
            </a:ln>
            <a:effectLst/>
          </p:spPr>
          <p:txBody>
            <a:bodyPr wrap="none" anchor="ctr"/>
            <a:lstStyle/>
            <a:p>
              <a:pPr algn="ctr"/>
              <a:r>
                <a:rPr lang="es-AR" dirty="0">
                  <a:solidFill>
                    <a:schemeClr val="tx1">
                      <a:lumMod val="50000"/>
                      <a:lumOff val="50000"/>
                    </a:schemeClr>
                  </a:solidFill>
                  <a:effectLst/>
                  <a:latin typeface="Arial Black" panose="020B0A04020102020204" pitchFamily="34" charset="0"/>
                </a:rPr>
                <a:t>Próximos Pasos</a:t>
              </a:r>
            </a:p>
          </p:txBody>
        </p:sp>
        <p:sp>
          <p:nvSpPr>
            <p:cNvPr id="69" name="Freeform 12">
              <a:extLst>
                <a:ext uri="{FF2B5EF4-FFF2-40B4-BE49-F238E27FC236}">
                  <a16:creationId xmlns:a16="http://schemas.microsoft.com/office/drawing/2014/main" id="{AF029EB6-3EA5-31D0-D85B-88AFB10DB637}"/>
                </a:ext>
              </a:extLst>
            </p:cNvPr>
            <p:cNvSpPr>
              <a:spLocks noChangeArrowheads="1"/>
            </p:cNvSpPr>
            <p:nvPr/>
          </p:nvSpPr>
          <p:spPr bwMode="auto">
            <a:xfrm>
              <a:off x="1169764" y="412780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rgbClr val="D9D9D9"/>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70" name="Text Box 2248">
              <a:extLst>
                <a:ext uri="{FF2B5EF4-FFF2-40B4-BE49-F238E27FC236}">
                  <a16:creationId xmlns:a16="http://schemas.microsoft.com/office/drawing/2014/main" id="{ACDC8FEE-0AE0-3662-BED4-852B7A864945}"/>
                </a:ext>
              </a:extLst>
            </p:cNvPr>
            <p:cNvSpPr txBox="1">
              <a:spLocks noChangeArrowheads="1"/>
            </p:cNvSpPr>
            <p:nvPr/>
          </p:nvSpPr>
          <p:spPr bwMode="auto">
            <a:xfrm>
              <a:off x="1353823" y="4299693"/>
              <a:ext cx="285335" cy="413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rPr>
                <a:t>0</a:t>
              </a:r>
              <a:r>
                <a:rPr lang="en-US" sz="2200" b="1" dirty="0">
                  <a:solidFill>
                    <a:schemeClr val="tx1">
                      <a:lumMod val="50000"/>
                      <a:lumOff val="50000"/>
                    </a:schemeClr>
                  </a:solidFill>
                  <a:latin typeface="Graphik Black" panose="020B0A03030202060203" pitchFamily="34" charset="0"/>
                  <a:cs typeface="Lato Regular"/>
                </a:rPr>
                <a:t>6</a:t>
              </a:r>
              <a:endParaRPr kumimoji="0" lang="en-US" sz="2200" b="1" i="0" u="none" strike="noStrike" kern="1200" cap="none" spc="0" normalizeH="0" baseline="0" noProof="0" dirty="0">
                <a:ln>
                  <a:noFill/>
                </a:ln>
                <a:solidFill>
                  <a:schemeClr val="tx1">
                    <a:lumMod val="50000"/>
                    <a:lumOff val="50000"/>
                  </a:schemeClr>
                </a:solidFill>
                <a:effectLst/>
                <a:uLnTx/>
                <a:uFillTx/>
                <a:latin typeface="Graphik Black" panose="020B0A03030202060203" pitchFamily="34" charset="0"/>
                <a:ea typeface="SimSun" charset="0"/>
                <a:cs typeface="Lato Regular"/>
              </a:endParaRPr>
            </a:p>
          </p:txBody>
        </p:sp>
      </p:grpSp>
    </p:spTree>
    <p:extLst>
      <p:ext uri="{BB962C8B-B14F-4D97-AF65-F5344CB8AC3E}">
        <p14:creationId xmlns:p14="http://schemas.microsoft.com/office/powerpoint/2010/main" val="274186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C75E2-C7E9-4CDE-A3E7-DB7E770B97E4}"/>
              </a:ext>
            </a:extLst>
          </p:cNvPr>
          <p:cNvSpPr>
            <a:spLocks noGrp="1"/>
          </p:cNvSpPr>
          <p:nvPr>
            <p:ph type="title" idx="4294967295"/>
          </p:nvPr>
        </p:nvSpPr>
        <p:spPr>
          <a:xfrm>
            <a:off x="580845" y="0"/>
            <a:ext cx="4143555" cy="1536580"/>
          </a:xfrm>
        </p:spPr>
        <p:txBody>
          <a:bodyPr rtlCol="0"/>
          <a:lstStyle/>
          <a:p>
            <a:pPr rtl="0"/>
            <a:r>
              <a:rPr lang="es-ES" dirty="0"/>
              <a:t>CONTENIDO</a:t>
            </a:r>
            <a:br>
              <a:rPr lang="es-ES" dirty="0"/>
            </a:br>
            <a:r>
              <a:rPr lang="es-ES" dirty="0"/>
              <a:t>DIAPOSITIVA</a:t>
            </a:r>
          </a:p>
        </p:txBody>
      </p:sp>
      <p:sp>
        <p:nvSpPr>
          <p:cNvPr id="5" name="Marcador de número de diapositiva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s-ES" smtClean="0"/>
              <a:t>4</a:t>
            </a:fld>
            <a:endParaRPr lang="es-ES"/>
          </a:p>
        </p:txBody>
      </p:sp>
      <p:sp>
        <p:nvSpPr>
          <p:cNvPr id="7" name="Marcador de texto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s-ES"/>
              <a:t>20XX</a:t>
            </a:r>
          </a:p>
        </p:txBody>
      </p:sp>
      <p:sp>
        <p:nvSpPr>
          <p:cNvPr id="8" name="Título 1">
            <a:extLst>
              <a:ext uri="{FF2B5EF4-FFF2-40B4-BE49-F238E27FC236}">
                <a16:creationId xmlns:a16="http://schemas.microsoft.com/office/drawing/2014/main" id="{BF40855B-8FD5-A25B-8865-820DD6FF1A5F}"/>
              </a:ext>
            </a:extLst>
          </p:cNvPr>
          <p:cNvSpPr txBox="1">
            <a:spLocks/>
          </p:cNvSpPr>
          <p:nvPr/>
        </p:nvSpPr>
        <p:spPr>
          <a:xfrm>
            <a:off x="513445" y="229157"/>
            <a:ext cx="41435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AGENDA</a:t>
            </a:r>
          </a:p>
        </p:txBody>
      </p:sp>
      <p:sp>
        <p:nvSpPr>
          <p:cNvPr id="9" name="Rectángulo 8">
            <a:extLst>
              <a:ext uri="{FF2B5EF4-FFF2-40B4-BE49-F238E27FC236}">
                <a16:creationId xmlns:a16="http://schemas.microsoft.com/office/drawing/2014/main" id="{F1096A49-E317-5949-362A-E809508BE165}"/>
              </a:ext>
            </a:extLst>
          </p:cNvPr>
          <p:cNvSpPr/>
          <p:nvPr/>
        </p:nvSpPr>
        <p:spPr>
          <a:xfrm>
            <a:off x="276763" y="0"/>
            <a:ext cx="65070" cy="837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5" name="Conector recto 14">
            <a:extLst>
              <a:ext uri="{FF2B5EF4-FFF2-40B4-BE49-F238E27FC236}">
                <a16:creationId xmlns:a16="http://schemas.microsoft.com/office/drawing/2014/main" id="{D767D9D7-430E-4D82-49AC-B482FE977D58}"/>
              </a:ext>
            </a:extLst>
          </p:cNvPr>
          <p:cNvCxnSpPr/>
          <p:nvPr/>
        </p:nvCxnSpPr>
        <p:spPr>
          <a:xfrm>
            <a:off x="451206" y="934339"/>
            <a:ext cx="14040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9E9452B2-07F1-B02D-DE61-E54C30F14893}"/>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DBB17DC-D24B-7585-C348-B8E1ED4D6973}"/>
              </a:ext>
            </a:extLst>
          </p:cNvPr>
          <p:cNvCxnSpPr>
            <a:cxnSpLocks/>
          </p:cNvCxnSpPr>
          <p:nvPr/>
        </p:nvCxnSpPr>
        <p:spPr>
          <a:xfrm>
            <a:off x="0" y="6168360"/>
            <a:ext cx="226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B5636601-8862-0BAB-E973-516DD16676CA}"/>
              </a:ext>
            </a:extLst>
          </p:cNvPr>
          <p:cNvSpPr txBox="1"/>
          <p:nvPr/>
        </p:nvSpPr>
        <p:spPr>
          <a:xfrm>
            <a:off x="8681815" y="533245"/>
            <a:ext cx="3510185" cy="646331"/>
          </a:xfrm>
          <a:prstGeom prst="rect">
            <a:avLst/>
          </a:prstGeom>
          <a:noFill/>
        </p:spPr>
        <p:txBody>
          <a:bodyPr wrap="square">
            <a:spAutoFit/>
          </a:bodyPr>
          <a:lstStyle/>
          <a:p>
            <a:br>
              <a:rPr lang="es-AR" dirty="0">
                <a:solidFill>
                  <a:schemeClr val="bg1"/>
                </a:solidFill>
                <a:effectLst/>
              </a:rPr>
            </a:br>
            <a:endParaRPr lang="es-AR" dirty="0">
              <a:solidFill>
                <a:schemeClr val="bg1"/>
              </a:solidFill>
            </a:endParaRPr>
          </a:p>
        </p:txBody>
      </p:sp>
      <p:sp>
        <p:nvSpPr>
          <p:cNvPr id="23" name="Rectángulo 22">
            <a:extLst>
              <a:ext uri="{FF2B5EF4-FFF2-40B4-BE49-F238E27FC236}">
                <a16:creationId xmlns:a16="http://schemas.microsoft.com/office/drawing/2014/main" id="{5E04C6E3-E5F9-A6F7-FAEC-138DE532CEC7}"/>
              </a:ext>
            </a:extLst>
          </p:cNvPr>
          <p:cNvSpPr/>
          <p:nvPr/>
        </p:nvSpPr>
        <p:spPr>
          <a:xfrm>
            <a:off x="6095999" y="0"/>
            <a:ext cx="6096000" cy="685800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Rectángulo 23">
            <a:extLst>
              <a:ext uri="{FF2B5EF4-FFF2-40B4-BE49-F238E27FC236}">
                <a16:creationId xmlns:a16="http://schemas.microsoft.com/office/drawing/2014/main" id="{148F583F-A47B-D6C4-AF8D-6C4915C06DD8}"/>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Freeform 2">
            <a:extLst>
              <a:ext uri="{FF2B5EF4-FFF2-40B4-BE49-F238E27FC236}">
                <a16:creationId xmlns:a16="http://schemas.microsoft.com/office/drawing/2014/main" id="{D6C0C01E-B277-037A-61CE-9317D5C4049E}"/>
              </a:ext>
            </a:extLst>
          </p:cNvPr>
          <p:cNvSpPr>
            <a:spLocks noChangeArrowheads="1"/>
          </p:cNvSpPr>
          <p:nvPr/>
        </p:nvSpPr>
        <p:spPr bwMode="auto">
          <a:xfrm>
            <a:off x="479236" y="1519949"/>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solidFill>
              <a:schemeClr val="tx1">
                <a:lumMod val="50000"/>
                <a:lumOff val="50000"/>
              </a:schemeClr>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4" name="Freeform 12">
            <a:extLst>
              <a:ext uri="{FF2B5EF4-FFF2-40B4-BE49-F238E27FC236}">
                <a16:creationId xmlns:a16="http://schemas.microsoft.com/office/drawing/2014/main" id="{238E4917-BDD6-00AC-11CA-FC6F7AAA41E4}"/>
              </a:ext>
            </a:extLst>
          </p:cNvPr>
          <p:cNvSpPr>
            <a:spLocks noChangeArrowheads="1"/>
          </p:cNvSpPr>
          <p:nvPr/>
        </p:nvSpPr>
        <p:spPr bwMode="auto">
          <a:xfrm>
            <a:off x="479235" y="1235054"/>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2" name="Rectángulo 21">
            <a:extLst>
              <a:ext uri="{FF2B5EF4-FFF2-40B4-BE49-F238E27FC236}">
                <a16:creationId xmlns:a16="http://schemas.microsoft.com/office/drawing/2014/main" id="{58868FC9-41A7-A91E-627E-3CA68510A6C2}"/>
              </a:ext>
            </a:extLst>
          </p:cNvPr>
          <p:cNvSpPr/>
          <p:nvPr/>
        </p:nvSpPr>
        <p:spPr>
          <a:xfrm>
            <a:off x="6187736" y="1284716"/>
            <a:ext cx="4033615" cy="3163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800" dirty="0">
                <a:solidFill>
                  <a:schemeClr val="tx1">
                    <a:lumMod val="50000"/>
                    <a:lumOff val="50000"/>
                  </a:schemeClr>
                </a:solidFill>
                <a:effectLst/>
                <a:latin typeface="Arial Black" panose="020B0A04020102020204" pitchFamily="34" charset="0"/>
              </a:rPr>
              <a:t>Contexto &amp; Objetivo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Resumen del trabajo realizado</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Análisis exploratorio &amp; entendimiento de la situación actual</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Principales </a:t>
            </a:r>
            <a:r>
              <a:rPr lang="es-AR" sz="1800" dirty="0" err="1">
                <a:solidFill>
                  <a:schemeClr val="tx1">
                    <a:lumMod val="50000"/>
                    <a:lumOff val="50000"/>
                  </a:schemeClr>
                </a:solidFill>
                <a:effectLst/>
                <a:latin typeface="Arial Black" panose="020B0A04020102020204" pitchFamily="34" charset="0"/>
              </a:rPr>
              <a:t>Insight</a:t>
            </a:r>
            <a:r>
              <a:rPr lang="es-AR" sz="1800" dirty="0">
                <a:solidFill>
                  <a:schemeClr val="tx1">
                    <a:lumMod val="50000"/>
                    <a:lumOff val="50000"/>
                  </a:schemeClr>
                </a:solidFill>
                <a:effectLst/>
                <a:latin typeface="Arial Black" panose="020B0A04020102020204" pitchFamily="34" charset="0"/>
              </a:rPr>
              <a:t> &amp; Hipótesis</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Potencial Business Case</a:t>
            </a:r>
            <a:endParaRPr lang="es-AR" dirty="0">
              <a:solidFill>
                <a:schemeClr val="tx1">
                  <a:lumMod val="50000"/>
                  <a:lumOff val="50000"/>
                </a:schemeClr>
              </a:solidFill>
              <a:effectLst/>
              <a:latin typeface="Arial Black" panose="020B0A04020102020204" pitchFamily="34" charset="0"/>
            </a:endParaRPr>
          </a:p>
          <a:p>
            <a:r>
              <a:rPr lang="es-AR" sz="1800" dirty="0">
                <a:solidFill>
                  <a:schemeClr val="tx1">
                    <a:lumMod val="50000"/>
                    <a:lumOff val="50000"/>
                  </a:schemeClr>
                </a:solidFill>
                <a:effectLst/>
                <a:latin typeface="Arial Black" panose="020B0A04020102020204" pitchFamily="34" charset="0"/>
              </a:rPr>
              <a:t>Próximos pasos</a:t>
            </a:r>
            <a:endParaRPr lang="es-AR" dirty="0">
              <a:solidFill>
                <a:schemeClr val="tx1">
                  <a:lumMod val="50000"/>
                  <a:lumOff val="50000"/>
                </a:schemeClr>
              </a:solidFill>
              <a:effectLst/>
              <a:latin typeface="Arial Black" panose="020B0A04020102020204" pitchFamily="34" charset="0"/>
            </a:endParaRPr>
          </a:p>
        </p:txBody>
      </p:sp>
      <p:sp>
        <p:nvSpPr>
          <p:cNvPr id="10" name="Freeform 2">
            <a:extLst>
              <a:ext uri="{FF2B5EF4-FFF2-40B4-BE49-F238E27FC236}">
                <a16:creationId xmlns:a16="http://schemas.microsoft.com/office/drawing/2014/main" id="{4ABE9674-3DAB-B69E-2027-DC9DADE223A0}"/>
              </a:ext>
            </a:extLst>
          </p:cNvPr>
          <p:cNvSpPr>
            <a:spLocks noChangeArrowheads="1"/>
          </p:cNvSpPr>
          <p:nvPr/>
        </p:nvSpPr>
        <p:spPr bwMode="auto">
          <a:xfrm>
            <a:off x="633064" y="2175620"/>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4" name="Freeform 2">
            <a:extLst>
              <a:ext uri="{FF2B5EF4-FFF2-40B4-BE49-F238E27FC236}">
                <a16:creationId xmlns:a16="http://schemas.microsoft.com/office/drawing/2014/main" id="{CC52669F-6E12-B96C-199E-7DF2D6C3162D}"/>
              </a:ext>
            </a:extLst>
          </p:cNvPr>
          <p:cNvSpPr>
            <a:spLocks noChangeArrowheads="1"/>
          </p:cNvSpPr>
          <p:nvPr/>
        </p:nvSpPr>
        <p:spPr bwMode="auto">
          <a:xfrm>
            <a:off x="812530" y="2831291"/>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18" name="Freeform 2">
            <a:extLst>
              <a:ext uri="{FF2B5EF4-FFF2-40B4-BE49-F238E27FC236}">
                <a16:creationId xmlns:a16="http://schemas.microsoft.com/office/drawing/2014/main" id="{2D8351AF-6316-8DE7-1787-988ADAA21252}"/>
              </a:ext>
            </a:extLst>
          </p:cNvPr>
          <p:cNvSpPr>
            <a:spLocks noChangeArrowheads="1"/>
          </p:cNvSpPr>
          <p:nvPr/>
        </p:nvSpPr>
        <p:spPr bwMode="auto">
          <a:xfrm>
            <a:off x="974904" y="3486962"/>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0" name="Freeform 2">
            <a:extLst>
              <a:ext uri="{FF2B5EF4-FFF2-40B4-BE49-F238E27FC236}">
                <a16:creationId xmlns:a16="http://schemas.microsoft.com/office/drawing/2014/main" id="{A095B88E-327C-FA28-0F83-42E0F7E725F8}"/>
              </a:ext>
            </a:extLst>
          </p:cNvPr>
          <p:cNvSpPr>
            <a:spLocks noChangeArrowheads="1"/>
          </p:cNvSpPr>
          <p:nvPr/>
        </p:nvSpPr>
        <p:spPr bwMode="auto">
          <a:xfrm>
            <a:off x="1145824" y="4142633"/>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1" name="Freeform 2">
            <a:extLst>
              <a:ext uri="{FF2B5EF4-FFF2-40B4-BE49-F238E27FC236}">
                <a16:creationId xmlns:a16="http://schemas.microsoft.com/office/drawing/2014/main" id="{DA8E449D-DF2F-4289-275A-6D603A4DCFC1}"/>
              </a:ext>
            </a:extLst>
          </p:cNvPr>
          <p:cNvSpPr>
            <a:spLocks noChangeArrowheads="1"/>
          </p:cNvSpPr>
          <p:nvPr/>
        </p:nvSpPr>
        <p:spPr bwMode="auto">
          <a:xfrm>
            <a:off x="1436388" y="5453975"/>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5" name="Freeform 2">
            <a:extLst>
              <a:ext uri="{FF2B5EF4-FFF2-40B4-BE49-F238E27FC236}">
                <a16:creationId xmlns:a16="http://schemas.microsoft.com/office/drawing/2014/main" id="{9B0FD0C6-FF53-E080-5165-DB70AC905337}"/>
              </a:ext>
            </a:extLst>
          </p:cNvPr>
          <p:cNvSpPr>
            <a:spLocks noChangeArrowheads="1"/>
          </p:cNvSpPr>
          <p:nvPr/>
        </p:nvSpPr>
        <p:spPr bwMode="auto">
          <a:xfrm>
            <a:off x="1308198" y="4798304"/>
            <a:ext cx="4033615" cy="511850"/>
          </a:xfrm>
          <a:custGeom>
            <a:avLst/>
            <a:gdLst>
              <a:gd name="T0" fmla="*/ 12579 w 12580"/>
              <a:gd name="T1" fmla="*/ 2990 h 2991"/>
              <a:gd name="T2" fmla="*/ 0 w 12580"/>
              <a:gd name="T3" fmla="*/ 2990 h 2991"/>
              <a:gd name="T4" fmla="*/ 0 w 12580"/>
              <a:gd name="T5" fmla="*/ 0 h 2991"/>
              <a:gd name="T6" fmla="*/ 12579 w 12580"/>
              <a:gd name="T7" fmla="*/ 0 h 2991"/>
              <a:gd name="T8" fmla="*/ 12579 w 12580"/>
              <a:gd name="T9" fmla="*/ 2990 h 2991"/>
            </a:gdLst>
            <a:ahLst/>
            <a:cxnLst>
              <a:cxn ang="0">
                <a:pos x="T0" y="T1"/>
              </a:cxn>
              <a:cxn ang="0">
                <a:pos x="T2" y="T3"/>
              </a:cxn>
              <a:cxn ang="0">
                <a:pos x="T4" y="T5"/>
              </a:cxn>
              <a:cxn ang="0">
                <a:pos x="T6" y="T7"/>
              </a:cxn>
              <a:cxn ang="0">
                <a:pos x="T8" y="T9"/>
              </a:cxn>
            </a:cxnLst>
            <a:rect l="0" t="0" r="r" b="b"/>
            <a:pathLst>
              <a:path w="12580" h="2991">
                <a:moveTo>
                  <a:pt x="12579" y="2990"/>
                </a:moveTo>
                <a:lnTo>
                  <a:pt x="0" y="2990"/>
                </a:lnTo>
                <a:lnTo>
                  <a:pt x="0" y="0"/>
                </a:lnTo>
                <a:lnTo>
                  <a:pt x="12579" y="0"/>
                </a:lnTo>
                <a:lnTo>
                  <a:pt x="12579" y="2990"/>
                </a:ln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6" name="Freeform 12">
            <a:extLst>
              <a:ext uri="{FF2B5EF4-FFF2-40B4-BE49-F238E27FC236}">
                <a16:creationId xmlns:a16="http://schemas.microsoft.com/office/drawing/2014/main" id="{975D4444-F4A4-B9D6-1AF6-57D1618E98CF}"/>
              </a:ext>
            </a:extLst>
          </p:cNvPr>
          <p:cNvSpPr>
            <a:spLocks noChangeArrowheads="1"/>
          </p:cNvSpPr>
          <p:nvPr/>
        </p:nvSpPr>
        <p:spPr bwMode="auto">
          <a:xfrm>
            <a:off x="631635" y="1866021"/>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7" name="Freeform 12">
            <a:extLst>
              <a:ext uri="{FF2B5EF4-FFF2-40B4-BE49-F238E27FC236}">
                <a16:creationId xmlns:a16="http://schemas.microsoft.com/office/drawing/2014/main" id="{55ADC2F7-79CE-92C8-E2C5-6C7291922A32}"/>
              </a:ext>
            </a:extLst>
          </p:cNvPr>
          <p:cNvSpPr>
            <a:spLocks noChangeArrowheads="1"/>
          </p:cNvSpPr>
          <p:nvPr/>
        </p:nvSpPr>
        <p:spPr bwMode="auto">
          <a:xfrm>
            <a:off x="812529" y="2552653"/>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28" name="Freeform 12">
            <a:extLst>
              <a:ext uri="{FF2B5EF4-FFF2-40B4-BE49-F238E27FC236}">
                <a16:creationId xmlns:a16="http://schemas.microsoft.com/office/drawing/2014/main" id="{1C72F313-DE3F-B1CE-2422-C288BDE34AFD}"/>
              </a:ext>
            </a:extLst>
          </p:cNvPr>
          <p:cNvSpPr>
            <a:spLocks noChangeArrowheads="1"/>
          </p:cNvSpPr>
          <p:nvPr/>
        </p:nvSpPr>
        <p:spPr bwMode="auto">
          <a:xfrm>
            <a:off x="974902" y="322558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0" name="Freeform 12">
            <a:extLst>
              <a:ext uri="{FF2B5EF4-FFF2-40B4-BE49-F238E27FC236}">
                <a16:creationId xmlns:a16="http://schemas.microsoft.com/office/drawing/2014/main" id="{719EA28E-A782-D452-FA03-02576B12DA67}"/>
              </a:ext>
            </a:extLst>
          </p:cNvPr>
          <p:cNvSpPr>
            <a:spLocks noChangeArrowheads="1"/>
          </p:cNvSpPr>
          <p:nvPr/>
        </p:nvSpPr>
        <p:spPr bwMode="auto">
          <a:xfrm>
            <a:off x="1144126" y="3862878"/>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1" name="Freeform 12">
            <a:extLst>
              <a:ext uri="{FF2B5EF4-FFF2-40B4-BE49-F238E27FC236}">
                <a16:creationId xmlns:a16="http://schemas.microsoft.com/office/drawing/2014/main" id="{553E9660-5AD7-7B97-6D7F-C2597127EBDF}"/>
              </a:ext>
            </a:extLst>
          </p:cNvPr>
          <p:cNvSpPr>
            <a:spLocks noChangeArrowheads="1"/>
          </p:cNvSpPr>
          <p:nvPr/>
        </p:nvSpPr>
        <p:spPr bwMode="auto">
          <a:xfrm>
            <a:off x="1313348" y="4518549"/>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2" name="Freeform 12">
            <a:extLst>
              <a:ext uri="{FF2B5EF4-FFF2-40B4-BE49-F238E27FC236}">
                <a16:creationId xmlns:a16="http://schemas.microsoft.com/office/drawing/2014/main" id="{5D763480-6C65-F125-1733-B50C41E883F9}"/>
              </a:ext>
            </a:extLst>
          </p:cNvPr>
          <p:cNvSpPr>
            <a:spLocks noChangeArrowheads="1"/>
          </p:cNvSpPr>
          <p:nvPr/>
        </p:nvSpPr>
        <p:spPr bwMode="auto">
          <a:xfrm>
            <a:off x="1442321" y="5179515"/>
            <a:ext cx="692211" cy="791605"/>
          </a:xfrm>
          <a:custGeom>
            <a:avLst/>
            <a:gdLst>
              <a:gd name="T0" fmla="*/ 0 w 4143"/>
              <a:gd name="T1" fmla="*/ 1445 h 4414"/>
              <a:gd name="T2" fmla="*/ 3228 w 4143"/>
              <a:gd name="T3" fmla="*/ 0 h 4414"/>
              <a:gd name="T4" fmla="*/ 4142 w 4143"/>
              <a:gd name="T5" fmla="*/ 1036 h 4414"/>
              <a:gd name="T6" fmla="*/ 3439 w 4143"/>
              <a:gd name="T7" fmla="*/ 2940 h 4414"/>
              <a:gd name="T8" fmla="*/ 0 w 4143"/>
              <a:gd name="T9" fmla="*/ 4413 h 4414"/>
              <a:gd name="T10" fmla="*/ 0 w 4143"/>
              <a:gd name="T11" fmla="*/ 1445 h 4414"/>
            </a:gdLst>
            <a:ahLst/>
            <a:cxnLst>
              <a:cxn ang="0">
                <a:pos x="T0" y="T1"/>
              </a:cxn>
              <a:cxn ang="0">
                <a:pos x="T2" y="T3"/>
              </a:cxn>
              <a:cxn ang="0">
                <a:pos x="T4" y="T5"/>
              </a:cxn>
              <a:cxn ang="0">
                <a:pos x="T6" y="T7"/>
              </a:cxn>
              <a:cxn ang="0">
                <a:pos x="T8" y="T9"/>
              </a:cxn>
              <a:cxn ang="0">
                <a:pos x="T10" y="T11"/>
              </a:cxn>
            </a:cxnLst>
            <a:rect l="0" t="0" r="r" b="b"/>
            <a:pathLst>
              <a:path w="4143" h="4414">
                <a:moveTo>
                  <a:pt x="0" y="1445"/>
                </a:moveTo>
                <a:lnTo>
                  <a:pt x="3228" y="0"/>
                </a:lnTo>
                <a:lnTo>
                  <a:pt x="4142" y="1036"/>
                </a:lnTo>
                <a:lnTo>
                  <a:pt x="3439" y="2940"/>
                </a:lnTo>
                <a:lnTo>
                  <a:pt x="0" y="4413"/>
                </a:lnTo>
                <a:lnTo>
                  <a:pt x="0" y="1445"/>
                </a:lnTo>
              </a:path>
            </a:pathLst>
          </a:custGeom>
          <a:solidFill>
            <a:schemeClr val="accent2"/>
          </a:solidFill>
          <a:ln w="22225">
            <a:solidFill>
              <a:schemeClr val="bg1"/>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imSun" panose="02010600030101010101" pitchFamily="2" charset="-122"/>
              <a:ea typeface="+mn-ea"/>
              <a:cs typeface="+mn-cs"/>
            </a:endParaRPr>
          </a:p>
        </p:txBody>
      </p:sp>
      <p:sp>
        <p:nvSpPr>
          <p:cNvPr id="34" name="Text Box 2248">
            <a:extLst>
              <a:ext uri="{FF2B5EF4-FFF2-40B4-BE49-F238E27FC236}">
                <a16:creationId xmlns:a16="http://schemas.microsoft.com/office/drawing/2014/main" id="{1BD6EF11-EC8B-2197-1097-95C7611FE88E}"/>
              </a:ext>
            </a:extLst>
          </p:cNvPr>
          <p:cNvSpPr txBox="1">
            <a:spLocks noChangeArrowheads="1"/>
          </p:cNvSpPr>
          <p:nvPr/>
        </p:nvSpPr>
        <p:spPr bwMode="auto">
          <a:xfrm>
            <a:off x="565398" y="1436188"/>
            <a:ext cx="431207"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01</a:t>
            </a:r>
          </a:p>
        </p:txBody>
      </p:sp>
      <p:sp>
        <p:nvSpPr>
          <p:cNvPr id="35" name="Text Box 2248">
            <a:extLst>
              <a:ext uri="{FF2B5EF4-FFF2-40B4-BE49-F238E27FC236}">
                <a16:creationId xmlns:a16="http://schemas.microsoft.com/office/drawing/2014/main" id="{C74FE3AC-0EB8-C2EF-9853-899FC1BAEA30}"/>
              </a:ext>
            </a:extLst>
          </p:cNvPr>
          <p:cNvSpPr txBox="1">
            <a:spLocks noChangeArrowheads="1"/>
          </p:cNvSpPr>
          <p:nvPr/>
        </p:nvSpPr>
        <p:spPr bwMode="auto">
          <a:xfrm>
            <a:off x="771102" y="2041698"/>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02</a:t>
            </a:r>
          </a:p>
        </p:txBody>
      </p:sp>
      <p:sp>
        <p:nvSpPr>
          <p:cNvPr id="36" name="Text Box 2248">
            <a:extLst>
              <a:ext uri="{FF2B5EF4-FFF2-40B4-BE49-F238E27FC236}">
                <a16:creationId xmlns:a16="http://schemas.microsoft.com/office/drawing/2014/main" id="{58C7D02F-D299-9FA1-7EA8-D621DDAB466A}"/>
              </a:ext>
            </a:extLst>
          </p:cNvPr>
          <p:cNvSpPr txBox="1">
            <a:spLocks noChangeArrowheads="1"/>
          </p:cNvSpPr>
          <p:nvPr/>
        </p:nvSpPr>
        <p:spPr bwMode="auto">
          <a:xfrm>
            <a:off x="942713" y="2722787"/>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3</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7" name="Text Box 2248">
            <a:extLst>
              <a:ext uri="{FF2B5EF4-FFF2-40B4-BE49-F238E27FC236}">
                <a16:creationId xmlns:a16="http://schemas.microsoft.com/office/drawing/2014/main" id="{9C59673B-89DD-B23A-6D49-5599A13A81FA}"/>
              </a:ext>
            </a:extLst>
          </p:cNvPr>
          <p:cNvSpPr txBox="1">
            <a:spLocks noChangeArrowheads="1"/>
          </p:cNvSpPr>
          <p:nvPr/>
        </p:nvSpPr>
        <p:spPr bwMode="auto">
          <a:xfrm>
            <a:off x="1118886" y="3396035"/>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4</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38" name="Text Box 2248">
            <a:extLst>
              <a:ext uri="{FF2B5EF4-FFF2-40B4-BE49-F238E27FC236}">
                <a16:creationId xmlns:a16="http://schemas.microsoft.com/office/drawing/2014/main" id="{B779368E-C424-A60A-1A23-4C33D20853FE}"/>
              </a:ext>
            </a:extLst>
          </p:cNvPr>
          <p:cNvSpPr txBox="1">
            <a:spLocks noChangeArrowheads="1"/>
          </p:cNvSpPr>
          <p:nvPr/>
        </p:nvSpPr>
        <p:spPr bwMode="auto">
          <a:xfrm>
            <a:off x="1288110" y="4034768"/>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05</a:t>
            </a:r>
          </a:p>
        </p:txBody>
      </p:sp>
      <p:sp>
        <p:nvSpPr>
          <p:cNvPr id="39" name="Text Box 2248">
            <a:extLst>
              <a:ext uri="{FF2B5EF4-FFF2-40B4-BE49-F238E27FC236}">
                <a16:creationId xmlns:a16="http://schemas.microsoft.com/office/drawing/2014/main" id="{67411ECB-8B78-886E-6C7D-23DB09C62CFA}"/>
              </a:ext>
            </a:extLst>
          </p:cNvPr>
          <p:cNvSpPr txBox="1">
            <a:spLocks noChangeArrowheads="1"/>
          </p:cNvSpPr>
          <p:nvPr/>
        </p:nvSpPr>
        <p:spPr bwMode="auto">
          <a:xfrm>
            <a:off x="1456221" y="4654483"/>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a:t>
            </a:r>
            <a:r>
              <a:rPr lang="en-US" sz="2800" b="1" dirty="0">
                <a:solidFill>
                  <a:srgbClr val="FFFFFF"/>
                </a:solidFill>
                <a:latin typeface="Graphik Black" panose="020B0A03030202060203" pitchFamily="34" charset="0"/>
                <a:cs typeface="Lato Regular"/>
              </a:rPr>
              <a:t>6</a:t>
            </a:r>
            <a:endPar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endParaRPr>
          </a:p>
        </p:txBody>
      </p:sp>
      <p:sp>
        <p:nvSpPr>
          <p:cNvPr id="40" name="Text Box 2248">
            <a:extLst>
              <a:ext uri="{FF2B5EF4-FFF2-40B4-BE49-F238E27FC236}">
                <a16:creationId xmlns:a16="http://schemas.microsoft.com/office/drawing/2014/main" id="{AC2EFFFA-5F92-CFEF-DE75-520CFD255EE9}"/>
              </a:ext>
            </a:extLst>
          </p:cNvPr>
          <p:cNvSpPr txBox="1">
            <a:spLocks noChangeArrowheads="1"/>
          </p:cNvSpPr>
          <p:nvPr/>
        </p:nvSpPr>
        <p:spPr bwMode="auto">
          <a:xfrm>
            <a:off x="1587074" y="5342823"/>
            <a:ext cx="365485" cy="430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2800" b="1" i="0" u="none" strike="noStrike" kern="1200" cap="none" spc="0" normalizeH="0" baseline="0" noProof="0" dirty="0">
                <a:ln>
                  <a:noFill/>
                </a:ln>
                <a:solidFill>
                  <a:srgbClr val="FFFFFF"/>
                </a:solidFill>
                <a:effectLst/>
                <a:uLnTx/>
                <a:uFillTx/>
                <a:latin typeface="Graphik Black" panose="020B0A03030202060203" pitchFamily="34" charset="0"/>
                <a:ea typeface="SimSun" charset="0"/>
                <a:cs typeface="Lato Regular"/>
              </a:rPr>
              <a:t>07</a:t>
            </a:r>
          </a:p>
        </p:txBody>
      </p:sp>
    </p:spTree>
    <p:extLst>
      <p:ext uri="{BB962C8B-B14F-4D97-AF65-F5344CB8AC3E}">
        <p14:creationId xmlns:p14="http://schemas.microsoft.com/office/powerpoint/2010/main" val="281560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Marcador de posición de imagen 15" descr="Grupo de personas que debaten algo">
            <a:extLst>
              <a:ext uri="{FF2B5EF4-FFF2-40B4-BE49-F238E27FC236}">
                <a16:creationId xmlns:a16="http://schemas.microsoft.com/office/drawing/2014/main" id="{37156D06-4CFD-B8FC-300C-4CF7CBD021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413" y="0"/>
            <a:ext cx="12192000" cy="6888233"/>
          </a:xfrm>
          <a:prstGeom prst="rect">
            <a:avLst/>
          </a:prstGeom>
        </p:spPr>
      </p:pic>
      <p:sp>
        <p:nvSpPr>
          <p:cNvPr id="26" name="Rectángulo 25">
            <a:extLst>
              <a:ext uri="{FF2B5EF4-FFF2-40B4-BE49-F238E27FC236}">
                <a16:creationId xmlns:a16="http://schemas.microsoft.com/office/drawing/2014/main" id="{840A9792-4E06-B1E5-32F4-EB0FBBE24229}"/>
              </a:ext>
            </a:extLst>
          </p:cNvPr>
          <p:cNvSpPr/>
          <p:nvPr/>
        </p:nvSpPr>
        <p:spPr>
          <a:xfrm>
            <a:off x="-22113" y="-1"/>
            <a:ext cx="12201412" cy="6888233"/>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Marcador de texto 2">
            <a:extLst>
              <a:ext uri="{FF2B5EF4-FFF2-40B4-BE49-F238E27FC236}">
                <a16:creationId xmlns:a16="http://schemas.microsoft.com/office/drawing/2014/main" id="{FFD046CD-889C-4A2E-8DC3-BED5C7901EA2}"/>
              </a:ext>
            </a:extLst>
          </p:cNvPr>
          <p:cNvSpPr>
            <a:spLocks noGrp="1"/>
          </p:cNvSpPr>
          <p:nvPr>
            <p:ph type="body" idx="1"/>
          </p:nvPr>
        </p:nvSpPr>
        <p:spPr>
          <a:xfrm>
            <a:off x="928801" y="2272009"/>
            <a:ext cx="4684600" cy="823912"/>
          </a:xfrm>
        </p:spPr>
        <p:txBody>
          <a:bodyPr rtlCol="0">
            <a:normAutofit lnSpcReduction="10000"/>
          </a:bodyPr>
          <a:lstStyle/>
          <a:p>
            <a:r>
              <a:rPr lang="es-AR" sz="2800" b="1" dirty="0">
                <a:solidFill>
                  <a:schemeClr val="bg1"/>
                </a:solidFill>
                <a:effectLst/>
                <a:latin typeface="Arial Black" panose="020B0A04020102020204" pitchFamily="34" charset="0"/>
                <a:cs typeface="Arial" panose="020B0604020202020204" pitchFamily="34" charset="0"/>
              </a:rPr>
              <a:t>Análisis</a:t>
            </a:r>
            <a:r>
              <a:rPr lang="es-AR" sz="2800" b="1" dirty="0">
                <a:solidFill>
                  <a:schemeClr val="bg1"/>
                </a:solidFill>
                <a:latin typeface="Arial Black" panose="020B0A04020102020204" pitchFamily="34" charset="0"/>
                <a:cs typeface="Arial" panose="020B0604020202020204" pitchFamily="34" charset="0"/>
              </a:rPr>
              <a:t> de interacciones</a:t>
            </a:r>
            <a:endParaRPr lang="es-AR" sz="2800" b="0" dirty="0">
              <a:solidFill>
                <a:schemeClr val="bg1"/>
              </a:solidFill>
              <a:effectLst/>
              <a:latin typeface="Arial Black" panose="020B0A04020102020204" pitchFamily="34" charset="0"/>
              <a:cs typeface="Arial" panose="020B0604020202020204" pitchFamily="34" charset="0"/>
            </a:endParaRPr>
          </a:p>
        </p:txBody>
      </p:sp>
      <p:sp>
        <p:nvSpPr>
          <p:cNvPr id="4" name="Marcador de contenido 3">
            <a:extLst>
              <a:ext uri="{FF2B5EF4-FFF2-40B4-BE49-F238E27FC236}">
                <a16:creationId xmlns:a16="http://schemas.microsoft.com/office/drawing/2014/main" id="{7D8E0C3E-549F-4B12-BC1D-70D49FDEE3EB}"/>
              </a:ext>
            </a:extLst>
          </p:cNvPr>
          <p:cNvSpPr>
            <a:spLocks noGrp="1"/>
          </p:cNvSpPr>
          <p:nvPr>
            <p:ph sz="half" idx="2"/>
          </p:nvPr>
        </p:nvSpPr>
        <p:spPr>
          <a:xfrm>
            <a:off x="928800" y="3386142"/>
            <a:ext cx="5157787" cy="2773258"/>
          </a:xfrm>
        </p:spPr>
        <p:txBody>
          <a:bodyPr rtlCol="0">
            <a:normAutofit/>
          </a:bodyPr>
          <a:lstStyle/>
          <a:p>
            <a:pPr marL="0" indent="0" rtl="0">
              <a:buNone/>
            </a:pPr>
            <a:r>
              <a:rPr lang="es-AR" sz="2400" dirty="0">
                <a:latin typeface="Arial" panose="020B0604020202020204" pitchFamily="34" charset="0"/>
                <a:cs typeface="Arial" panose="020B0604020202020204" pitchFamily="34" charset="0"/>
              </a:rPr>
              <a:t>Telecom nos brinda una BBDD, con el fin preponderante de analizar de las interacciones de los clientes con Telecom. </a:t>
            </a:r>
            <a:endParaRPr lang="es-ES" sz="2400" dirty="0">
              <a:latin typeface="Arial" panose="020B0604020202020204" pitchFamily="34" charset="0"/>
              <a:cs typeface="Arial" panose="020B0604020202020204" pitchFamily="34" charset="0"/>
            </a:endParaRPr>
          </a:p>
        </p:txBody>
      </p:sp>
      <p:sp>
        <p:nvSpPr>
          <p:cNvPr id="11" name="Título 10">
            <a:extLst>
              <a:ext uri="{FF2B5EF4-FFF2-40B4-BE49-F238E27FC236}">
                <a16:creationId xmlns:a16="http://schemas.microsoft.com/office/drawing/2014/main" id="{336AC916-FC02-41BF-E58A-2D1DB1CBF68E}"/>
              </a:ext>
            </a:extLst>
          </p:cNvPr>
          <p:cNvSpPr>
            <a:spLocks noGrp="1"/>
          </p:cNvSpPr>
          <p:nvPr>
            <p:ph type="title"/>
          </p:nvPr>
        </p:nvSpPr>
        <p:spPr>
          <a:xfrm>
            <a:off x="928800" y="63419"/>
            <a:ext cx="3927231" cy="1325563"/>
          </a:xfrm>
        </p:spPr>
        <p:txBody>
          <a:bodyPr/>
          <a:lstStyle/>
          <a:p>
            <a:r>
              <a:rPr lang="es-AR" dirty="0"/>
              <a:t>CONTEXTO &amp; OBJETIVO</a:t>
            </a:r>
          </a:p>
        </p:txBody>
      </p:sp>
      <p:sp>
        <p:nvSpPr>
          <p:cNvPr id="13" name="Marcador de texto 2">
            <a:extLst>
              <a:ext uri="{FF2B5EF4-FFF2-40B4-BE49-F238E27FC236}">
                <a16:creationId xmlns:a16="http://schemas.microsoft.com/office/drawing/2014/main" id="{B9ED98B2-3E3C-916E-0C18-EB54DFD658C3}"/>
              </a:ext>
            </a:extLst>
          </p:cNvPr>
          <p:cNvSpPr>
            <a:spLocks noGrp="1"/>
          </p:cNvSpPr>
          <p:nvPr>
            <p:ph type="body" sz="quarter" idx="3"/>
          </p:nvPr>
        </p:nvSpPr>
        <p:spPr>
          <a:xfrm>
            <a:off x="6284913" y="2271713"/>
            <a:ext cx="3036887" cy="823912"/>
          </a:xfrm>
        </p:spPr>
        <p:txBody>
          <a:bodyPr rtlCol="0">
            <a:normAutofit lnSpcReduction="10000"/>
          </a:bodyPr>
          <a:lstStyle/>
          <a:p>
            <a:r>
              <a:rPr lang="es-AR" sz="2800" b="0" dirty="0">
                <a:solidFill>
                  <a:schemeClr val="bg1"/>
                </a:solidFill>
                <a:effectLst/>
                <a:latin typeface="Arial Black" panose="020B0A04020102020204" pitchFamily="34" charset="0"/>
                <a:cs typeface="Arial" panose="020B0604020202020204" pitchFamily="34" charset="0"/>
              </a:rPr>
              <a:t>Nuestro Objetivo</a:t>
            </a:r>
          </a:p>
        </p:txBody>
      </p:sp>
      <p:sp>
        <p:nvSpPr>
          <p:cNvPr id="16" name="Marcador de contenido 3">
            <a:extLst>
              <a:ext uri="{FF2B5EF4-FFF2-40B4-BE49-F238E27FC236}">
                <a16:creationId xmlns:a16="http://schemas.microsoft.com/office/drawing/2014/main" id="{E5F68355-DB8A-31DB-23C6-F2A978CC7A1E}"/>
              </a:ext>
            </a:extLst>
          </p:cNvPr>
          <p:cNvSpPr txBox="1">
            <a:spLocks/>
          </p:cNvSpPr>
          <p:nvPr/>
        </p:nvSpPr>
        <p:spPr>
          <a:xfrm>
            <a:off x="6105415" y="3386142"/>
            <a:ext cx="5157787" cy="1935158"/>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sz="2400" dirty="0">
                <a:latin typeface="Arial" panose="020B0604020202020204" pitchFamily="34" charset="0"/>
                <a:cs typeface="Arial" panose="020B0604020202020204" pitchFamily="34" charset="0"/>
              </a:rPr>
              <a:t>Descubrir insights a partir de un análisis profundo de los datos, correlacionando los mismo buscamos desarrollar conclusiones significativas</a:t>
            </a:r>
            <a:endParaRPr lang="es-ES" sz="2400" dirty="0">
              <a:latin typeface="Arial" panose="020B0604020202020204" pitchFamily="34" charset="0"/>
              <a:cs typeface="Arial" panose="020B0604020202020204" pitchFamily="34" charset="0"/>
            </a:endParaRPr>
          </a:p>
        </p:txBody>
      </p:sp>
      <p:cxnSp>
        <p:nvCxnSpPr>
          <p:cNvPr id="17" name="Conector recto 16">
            <a:extLst>
              <a:ext uri="{FF2B5EF4-FFF2-40B4-BE49-F238E27FC236}">
                <a16:creationId xmlns:a16="http://schemas.microsoft.com/office/drawing/2014/main" id="{8F7C74E4-9A91-E2AF-37D7-462C2FE38570}"/>
              </a:ext>
            </a:extLst>
          </p:cNvPr>
          <p:cNvCxnSpPr>
            <a:cxnSpLocks/>
          </p:cNvCxnSpPr>
          <p:nvPr/>
        </p:nvCxnSpPr>
        <p:spPr>
          <a:xfrm>
            <a:off x="0" y="6168360"/>
            <a:ext cx="2268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4F6800C-B7C6-C5B9-1C4C-26B41292BF0F}"/>
              </a:ext>
            </a:extLst>
          </p:cNvPr>
          <p:cNvCxnSpPr>
            <a:cxnSpLocks/>
          </p:cNvCxnSpPr>
          <p:nvPr/>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C766E2B-E181-8529-0D10-C29A87DC83CB}"/>
              </a:ext>
            </a:extLst>
          </p:cNvPr>
          <p:cNvCxnSpPr/>
          <p:nvPr/>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580EEF0-AF0B-5509-C2EB-F9DEB98E02AB}"/>
              </a:ext>
            </a:extLst>
          </p:cNvPr>
          <p:cNvCxnSpPr/>
          <p:nvPr/>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1B06225-FDC6-8140-F5A7-699B504BD1CB}"/>
              </a:ext>
            </a:extLst>
          </p:cNvPr>
          <p:cNvCxnSpPr>
            <a:cxnSpLocks/>
          </p:cNvCxnSpPr>
          <p:nvPr/>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70182D61-8B37-0E1B-0F02-27AD37ABC6DD}"/>
              </a:ext>
            </a:extLst>
          </p:cNvPr>
          <p:cNvSpPr/>
          <p:nvPr/>
        </p:nvSpPr>
        <p:spPr>
          <a:xfrm>
            <a:off x="581562" y="1270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2637958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4ED1F6D7-F4CD-82DD-E02D-64A5794CD09E}"/>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r="46620"/>
          <a:stretch/>
        </p:blipFill>
        <p:spPr>
          <a:xfrm>
            <a:off x="0" y="0"/>
            <a:ext cx="6508116" cy="6858000"/>
          </a:xfrm>
          <a:prstGeom prst="rect">
            <a:avLst/>
          </a:prstGeom>
        </p:spPr>
      </p:pic>
      <p:sp>
        <p:nvSpPr>
          <p:cNvPr id="6" name="Slide Number Placeholder 5">
            <a:extLst>
              <a:ext uri="{FF2B5EF4-FFF2-40B4-BE49-F238E27FC236}">
                <a16:creationId xmlns:a16="http://schemas.microsoft.com/office/drawing/2014/main" id="{8DC988C2-8EC4-425A-B4C6-FD7A2ABD8D9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5EB02-B4A4-4F85-A0C3-E9FE533AE184}" type="slidenum">
              <a:rPr kumimoji="0" lang="es-AR" sz="9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AR" sz="900" b="0" i="0" u="none" strike="noStrike" kern="1200" cap="none" spc="0" normalizeH="0" baseline="0" noProof="0">
              <a:ln>
                <a:noFill/>
              </a:ln>
              <a:solidFill>
                <a:prstClr val="white">
                  <a:lumMod val="65000"/>
                </a:prstClr>
              </a:solidFill>
              <a:effectLst/>
              <a:uLnTx/>
              <a:uFillTx/>
              <a:latin typeface="Graphik"/>
              <a:ea typeface="+mn-ea"/>
              <a:cs typeface="+mn-cs"/>
            </a:endParaRPr>
          </a:p>
        </p:txBody>
      </p:sp>
      <p:pic>
        <p:nvPicPr>
          <p:cNvPr id="10" name="Picture 9">
            <a:extLst>
              <a:ext uri="{FF2B5EF4-FFF2-40B4-BE49-F238E27FC236}">
                <a16:creationId xmlns:a16="http://schemas.microsoft.com/office/drawing/2014/main" id="{D94DFE51-8772-4228-ACDC-B3D572308928}"/>
              </a:ext>
            </a:extLst>
          </p:cNvPr>
          <p:cNvPicPr>
            <a:picLocks noChangeAspect="1"/>
          </p:cNvPicPr>
          <p:nvPr/>
        </p:nvPicPr>
        <p:blipFill rotWithShape="1">
          <a:blip r:embed="rId3">
            <a:extLst>
              <a:ext uri="{28A0092B-C50C-407E-A947-70E740481C1C}">
                <a14:useLocalDpi xmlns:a14="http://schemas.microsoft.com/office/drawing/2010/main" val="0"/>
              </a:ext>
            </a:extLst>
          </a:blip>
          <a:srcRect l="26612" r="24059"/>
          <a:stretch/>
        </p:blipFill>
        <p:spPr>
          <a:xfrm>
            <a:off x="7038658" y="508343"/>
            <a:ext cx="4810760" cy="5485714"/>
          </a:xfrm>
          <a:prstGeom prst="rect">
            <a:avLst/>
          </a:prstGeom>
        </p:spPr>
      </p:pic>
      <p:sp>
        <p:nvSpPr>
          <p:cNvPr id="8" name="CuadroTexto 7">
            <a:extLst>
              <a:ext uri="{FF2B5EF4-FFF2-40B4-BE49-F238E27FC236}">
                <a16:creationId xmlns:a16="http://schemas.microsoft.com/office/drawing/2014/main" id="{51F0B167-031B-0352-8F93-0F014CE64007}"/>
              </a:ext>
            </a:extLst>
          </p:cNvPr>
          <p:cNvSpPr txBox="1"/>
          <p:nvPr/>
        </p:nvSpPr>
        <p:spPr>
          <a:xfrm>
            <a:off x="1081284" y="1438188"/>
            <a:ext cx="6140450" cy="369332"/>
          </a:xfrm>
          <a:prstGeom prst="rect">
            <a:avLst/>
          </a:prstGeom>
          <a:noFill/>
        </p:spPr>
        <p:txBody>
          <a:bodyPr wrap="square">
            <a:spAutoFit/>
          </a:bodyPr>
          <a:lstStyle/>
          <a:p>
            <a:r>
              <a:rPr lang="es-AR" b="1" dirty="0">
                <a:solidFill>
                  <a:srgbClr val="569CD6"/>
                </a:solidFill>
                <a:effectLst/>
                <a:latin typeface="Arial Black" panose="020B0A04020102020204" pitchFamily="34" charset="0"/>
                <a:cs typeface="Arial" panose="020B0604020202020204" pitchFamily="34" charset="0"/>
              </a:rPr>
              <a:t>Análisis</a:t>
            </a:r>
            <a:r>
              <a:rPr lang="es-AR" b="1" dirty="0">
                <a:solidFill>
                  <a:srgbClr val="569CD6"/>
                </a:solidFill>
                <a:latin typeface="Arial Black" panose="020B0A04020102020204" pitchFamily="34" charset="0"/>
                <a:cs typeface="Arial" panose="020B0604020202020204" pitchFamily="34" charset="0"/>
              </a:rPr>
              <a:t> de las interacciones con el cliente</a:t>
            </a:r>
            <a:endParaRPr lang="es-AR" b="0" dirty="0">
              <a:solidFill>
                <a:srgbClr val="CCCCCC"/>
              </a:solidFill>
              <a:effectLst/>
              <a:latin typeface="Arial Black" panose="020B0A040201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4AB0C46-52A5-B7C3-04F7-C9DF62E6F31C}"/>
              </a:ext>
            </a:extLst>
          </p:cNvPr>
          <p:cNvSpPr txBox="1"/>
          <p:nvPr/>
        </p:nvSpPr>
        <p:spPr>
          <a:xfrm>
            <a:off x="898208" y="2266285"/>
            <a:ext cx="6140450" cy="2308324"/>
          </a:xfrm>
          <a:prstGeom prst="rect">
            <a:avLst/>
          </a:prstGeom>
          <a:noFill/>
        </p:spPr>
        <p:txBody>
          <a:bodyPr wrap="square">
            <a:spAutoFit/>
          </a:bodyPr>
          <a:lstStyle/>
          <a:p>
            <a:r>
              <a:rPr lang="es-AR" b="1" dirty="0">
                <a:solidFill>
                  <a:srgbClr val="569CD6"/>
                </a:solidFill>
                <a:latin typeface="Consolas" panose="020B0609020204030204" pitchFamily="49" charset="0"/>
              </a:rPr>
              <a:t>Telecom nos brinda una BBDD, con el fin preponderante de </a:t>
            </a:r>
            <a:r>
              <a:rPr lang="es-AR" b="1" dirty="0">
                <a:solidFill>
                  <a:srgbClr val="569CD6"/>
                </a:solidFill>
                <a:effectLst/>
                <a:latin typeface="Consolas" panose="020B0609020204030204" pitchFamily="49" charset="0"/>
              </a:rPr>
              <a:t>analizar de las interacciones de los clientes con Telecom. </a:t>
            </a:r>
          </a:p>
          <a:p>
            <a:endParaRPr lang="es-AR" b="1" dirty="0">
              <a:solidFill>
                <a:srgbClr val="569CD6"/>
              </a:solidFill>
              <a:latin typeface="Consolas" panose="020B0609020204030204" pitchFamily="49" charset="0"/>
            </a:endParaRPr>
          </a:p>
          <a:p>
            <a:r>
              <a:rPr lang="es-AR" b="1" dirty="0">
                <a:solidFill>
                  <a:schemeClr val="bg1"/>
                </a:solidFill>
                <a:effectLst/>
                <a:highlight>
                  <a:srgbClr val="019BD8"/>
                </a:highlight>
                <a:latin typeface="Consolas" panose="020B0609020204030204" pitchFamily="49" charset="0"/>
              </a:rPr>
              <a:t>Nuestro objetivo es descubrir insights a partir de un análisis profundo de los datos</a:t>
            </a:r>
            <a:r>
              <a:rPr lang="es-AR" b="1" dirty="0">
                <a:solidFill>
                  <a:schemeClr val="bg1"/>
                </a:solidFill>
                <a:effectLst/>
                <a:latin typeface="Consolas" panose="020B0609020204030204" pitchFamily="49" charset="0"/>
              </a:rPr>
              <a:t>, </a:t>
            </a:r>
            <a:r>
              <a:rPr lang="es-AR" b="1" dirty="0">
                <a:solidFill>
                  <a:srgbClr val="569CD6"/>
                </a:solidFill>
                <a:effectLst/>
                <a:latin typeface="Consolas" panose="020B0609020204030204" pitchFamily="49" charset="0"/>
              </a:rPr>
              <a:t>correlacionando los mismo buscamos desarrollar conclusiones significativas.</a:t>
            </a:r>
            <a:endParaRPr lang="es-AR" b="0" dirty="0">
              <a:solidFill>
                <a:srgbClr val="CCCCCC"/>
              </a:solidFill>
              <a:effectLst/>
              <a:latin typeface="Consolas" panose="020B0609020204030204" pitchFamily="49" charset="0"/>
            </a:endParaRPr>
          </a:p>
        </p:txBody>
      </p:sp>
      <p:sp>
        <p:nvSpPr>
          <p:cNvPr id="15" name="Título 1">
            <a:extLst>
              <a:ext uri="{FF2B5EF4-FFF2-40B4-BE49-F238E27FC236}">
                <a16:creationId xmlns:a16="http://schemas.microsoft.com/office/drawing/2014/main" id="{E193BDA3-BB48-2241-3C5A-BECDB7E859EF}"/>
              </a:ext>
            </a:extLst>
          </p:cNvPr>
          <p:cNvSpPr txBox="1">
            <a:spLocks/>
          </p:cNvSpPr>
          <p:nvPr/>
        </p:nvSpPr>
        <p:spPr>
          <a:xfrm>
            <a:off x="342582" y="238662"/>
            <a:ext cx="7017655" cy="608176"/>
          </a:xfrm>
          <a:prstGeom prst="rect">
            <a:avLst/>
          </a:prstGeom>
        </p:spPr>
        <p:txBody>
          <a:bodyPr rtlCol="0"/>
          <a:lstStyle>
            <a:lvl1pPr algn="l" defTabSz="914400" rtl="0" eaLnBrk="1" latinLnBrk="0" hangingPunct="1">
              <a:lnSpc>
                <a:spcPct val="90000"/>
              </a:lnSpc>
              <a:spcBef>
                <a:spcPct val="0"/>
              </a:spcBef>
              <a:buNone/>
              <a:defRPr sz="4000" b="1" kern="1200">
                <a:gradFill flip="none" rotWithShape="1">
                  <a:gsLst>
                    <a:gs pos="0">
                      <a:schemeClr val="bg2"/>
                    </a:gs>
                    <a:gs pos="100000">
                      <a:schemeClr val="accent1"/>
                    </a:gs>
                  </a:gsLst>
                  <a:lin ang="0" scaled="1"/>
                  <a:tileRect/>
                </a:gradFill>
                <a:latin typeface="+mj-lt"/>
                <a:ea typeface="+mj-ea"/>
                <a:cs typeface="+mj-cs"/>
              </a:defRPr>
            </a:lvl1pPr>
          </a:lstStyle>
          <a:p>
            <a:r>
              <a:rPr lang="es-ES" dirty="0">
                <a:gradFill flip="none" rotWithShape="1">
                  <a:gsLst>
                    <a:gs pos="0">
                      <a:srgbClr val="0396D8"/>
                    </a:gs>
                    <a:gs pos="100000">
                      <a:schemeClr val="accent1"/>
                    </a:gs>
                  </a:gsLst>
                  <a:lin ang="0" scaled="1"/>
                  <a:tileRect/>
                </a:gradFill>
                <a:latin typeface="Arial Black" panose="020B0A04020102020204" pitchFamily="34" charset="0"/>
              </a:rPr>
              <a:t>CONTEXTO &amp; OBJETIVO</a:t>
            </a:r>
          </a:p>
        </p:txBody>
      </p:sp>
      <p:sp>
        <p:nvSpPr>
          <p:cNvPr id="16" name="Rectángulo 15">
            <a:extLst>
              <a:ext uri="{FF2B5EF4-FFF2-40B4-BE49-F238E27FC236}">
                <a16:creationId xmlns:a16="http://schemas.microsoft.com/office/drawing/2014/main" id="{CCD5070A-A3AC-C8C2-CB58-CEFB2DCF679C}"/>
              </a:ext>
            </a:extLst>
          </p:cNvPr>
          <p:cNvSpPr/>
          <p:nvPr/>
        </p:nvSpPr>
        <p:spPr>
          <a:xfrm>
            <a:off x="276762" y="1"/>
            <a:ext cx="65071" cy="837330"/>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6748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FDD4EFC-7721-C26F-528F-88D0DB59C3FB}"/>
              </a:ext>
            </a:extLst>
          </p:cNvPr>
          <p:cNvSpPr/>
          <p:nvPr/>
        </p:nvSpPr>
        <p:spPr>
          <a:xfrm>
            <a:off x="-9412" y="0"/>
            <a:ext cx="12201412" cy="6888233"/>
          </a:xfrm>
          <a:prstGeom prst="rect">
            <a:avLst/>
          </a:prstGeom>
          <a:gradFill flip="none" rotWithShape="1">
            <a:gsLst>
              <a:gs pos="0">
                <a:srgbClr val="009ADA">
                  <a:alpha val="66000"/>
                </a:srgbClr>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FDCD96C-ADDF-4D9F-B790-CF6E3E55A9DB}"/>
              </a:ext>
            </a:extLst>
          </p:cNvPr>
          <p:cNvSpPr>
            <a:spLocks noGrp="1"/>
          </p:cNvSpPr>
          <p:nvPr>
            <p:ph type="title"/>
          </p:nvPr>
        </p:nvSpPr>
        <p:spPr>
          <a:xfrm>
            <a:off x="1114424" y="0"/>
            <a:ext cx="6566863" cy="1244206"/>
          </a:xfrm>
        </p:spPr>
        <p:txBody>
          <a:bodyPr rtlCol="0"/>
          <a:lstStyle/>
          <a:p>
            <a:pPr algn="ctr"/>
            <a:r>
              <a:rPr lang="es-AR" sz="3600" dirty="0"/>
              <a:t>RESUMEN DEL PROYECTO &amp; </a:t>
            </a:r>
            <a:br>
              <a:rPr lang="es-AR" sz="3600" dirty="0"/>
            </a:br>
            <a:r>
              <a:rPr lang="es-AR" sz="3600" dirty="0"/>
              <a:t>TRABAJO REALIZADO</a:t>
            </a:r>
            <a:endParaRPr lang="es-ES" sz="3600" dirty="0"/>
          </a:p>
        </p:txBody>
      </p:sp>
      <p:sp>
        <p:nvSpPr>
          <p:cNvPr id="7" name="Marcador de texto 6">
            <a:extLst>
              <a:ext uri="{FF2B5EF4-FFF2-40B4-BE49-F238E27FC236}">
                <a16:creationId xmlns:a16="http://schemas.microsoft.com/office/drawing/2014/main" id="{109BBFAA-ECE3-46DC-A227-38CCA1EED110}"/>
              </a:ext>
            </a:extLst>
          </p:cNvPr>
          <p:cNvSpPr>
            <a:spLocks noGrp="1"/>
          </p:cNvSpPr>
          <p:nvPr>
            <p:ph type="body" sz="quarter" idx="2"/>
          </p:nvPr>
        </p:nvSpPr>
        <p:spPr/>
        <p:txBody>
          <a:bodyPr rtlCol="0"/>
          <a:lstStyle/>
          <a:p>
            <a:pPr rtl="0"/>
            <a:r>
              <a:rPr lang="es-ES" dirty="0"/>
              <a:t>Análisis Exploratorio</a:t>
            </a:r>
          </a:p>
        </p:txBody>
      </p:sp>
      <p:sp>
        <p:nvSpPr>
          <p:cNvPr id="30" name="Marcador de texto 29">
            <a:extLst>
              <a:ext uri="{FF2B5EF4-FFF2-40B4-BE49-F238E27FC236}">
                <a16:creationId xmlns:a16="http://schemas.microsoft.com/office/drawing/2014/main" id="{0AC0E371-764C-41CA-9680-267350C7EE1C}"/>
              </a:ext>
            </a:extLst>
          </p:cNvPr>
          <p:cNvSpPr>
            <a:spLocks noGrp="1"/>
          </p:cNvSpPr>
          <p:nvPr>
            <p:ph type="body" sz="half" idx="16"/>
          </p:nvPr>
        </p:nvSpPr>
        <p:spPr>
          <a:xfrm>
            <a:off x="4467663" y="2597625"/>
            <a:ext cx="3256674" cy="499493"/>
          </a:xfrm>
        </p:spPr>
        <p:txBody>
          <a:bodyPr rtlCol="0"/>
          <a:lstStyle/>
          <a:p>
            <a:pPr rtl="0"/>
            <a:r>
              <a:rPr lang="es-ES" dirty="0" err="1"/>
              <a:t>Setup</a:t>
            </a:r>
            <a:r>
              <a:rPr lang="es-ES" dirty="0"/>
              <a:t> &amp; Limpieza</a:t>
            </a:r>
          </a:p>
        </p:txBody>
      </p:sp>
      <p:sp>
        <p:nvSpPr>
          <p:cNvPr id="31" name="Marcador de texto 30">
            <a:extLst>
              <a:ext uri="{FF2B5EF4-FFF2-40B4-BE49-F238E27FC236}">
                <a16:creationId xmlns:a16="http://schemas.microsoft.com/office/drawing/2014/main" id="{95712C8D-157C-4EF1-B565-889F5684F1BA}"/>
              </a:ext>
            </a:extLst>
          </p:cNvPr>
          <p:cNvSpPr>
            <a:spLocks noGrp="1"/>
          </p:cNvSpPr>
          <p:nvPr>
            <p:ph type="body" sz="half" idx="17"/>
          </p:nvPr>
        </p:nvSpPr>
        <p:spPr/>
        <p:txBody>
          <a:bodyPr rtlCol="0">
            <a:normAutofit fontScale="85000" lnSpcReduction="10000"/>
          </a:bodyPr>
          <a:lstStyle/>
          <a:p>
            <a:pPr rtl="0"/>
            <a:r>
              <a:rPr lang="es-ES" dirty="0"/>
              <a:t>Entendimiento de los datos</a:t>
            </a:r>
          </a:p>
        </p:txBody>
      </p:sp>
      <p:sp>
        <p:nvSpPr>
          <p:cNvPr id="32" name="Marcador de texto 31">
            <a:extLst>
              <a:ext uri="{FF2B5EF4-FFF2-40B4-BE49-F238E27FC236}">
                <a16:creationId xmlns:a16="http://schemas.microsoft.com/office/drawing/2014/main" id="{188B3941-E817-44DE-8D5A-DCA0DAB61823}"/>
              </a:ext>
            </a:extLst>
          </p:cNvPr>
          <p:cNvSpPr>
            <a:spLocks noGrp="1"/>
          </p:cNvSpPr>
          <p:nvPr>
            <p:ph type="body" sz="half" idx="18"/>
          </p:nvPr>
        </p:nvSpPr>
        <p:spPr>
          <a:xfrm>
            <a:off x="928801" y="5140494"/>
            <a:ext cx="3256674" cy="499493"/>
          </a:xfrm>
        </p:spPr>
        <p:txBody>
          <a:bodyPr rtlCol="0"/>
          <a:lstStyle/>
          <a:p>
            <a:pPr rtl="0"/>
            <a:r>
              <a:rPr lang="es-ES" dirty="0" err="1"/>
              <a:t>Insight</a:t>
            </a:r>
            <a:r>
              <a:rPr lang="es-ES" dirty="0"/>
              <a:t> &amp; </a:t>
            </a:r>
            <a:r>
              <a:rPr lang="es-ES" dirty="0" err="1"/>
              <a:t>Hipotesis</a:t>
            </a:r>
            <a:endParaRPr lang="es-ES" dirty="0"/>
          </a:p>
        </p:txBody>
      </p:sp>
      <p:sp>
        <p:nvSpPr>
          <p:cNvPr id="33" name="Marcador de texto 32">
            <a:extLst>
              <a:ext uri="{FF2B5EF4-FFF2-40B4-BE49-F238E27FC236}">
                <a16:creationId xmlns:a16="http://schemas.microsoft.com/office/drawing/2014/main" id="{20613223-43E0-4B37-AFB8-C0C5F47750A5}"/>
              </a:ext>
            </a:extLst>
          </p:cNvPr>
          <p:cNvSpPr>
            <a:spLocks noGrp="1"/>
          </p:cNvSpPr>
          <p:nvPr>
            <p:ph type="body" sz="half" idx="19"/>
          </p:nvPr>
        </p:nvSpPr>
        <p:spPr>
          <a:xfrm>
            <a:off x="4467663" y="5140494"/>
            <a:ext cx="3256674" cy="499493"/>
          </a:xfrm>
        </p:spPr>
        <p:txBody>
          <a:bodyPr rtlCol="0"/>
          <a:lstStyle/>
          <a:p>
            <a:pPr rtl="0"/>
            <a:r>
              <a:rPr lang="es-ES" dirty="0"/>
              <a:t>Business Case</a:t>
            </a:r>
          </a:p>
        </p:txBody>
      </p:sp>
      <p:sp>
        <p:nvSpPr>
          <p:cNvPr id="34" name="Marcador de texto 33">
            <a:extLst>
              <a:ext uri="{FF2B5EF4-FFF2-40B4-BE49-F238E27FC236}">
                <a16:creationId xmlns:a16="http://schemas.microsoft.com/office/drawing/2014/main" id="{3C4E060E-0CFB-411A-B226-CDA349703288}"/>
              </a:ext>
            </a:extLst>
          </p:cNvPr>
          <p:cNvSpPr>
            <a:spLocks noGrp="1"/>
          </p:cNvSpPr>
          <p:nvPr>
            <p:ph type="body" sz="half" idx="20"/>
          </p:nvPr>
        </p:nvSpPr>
        <p:spPr>
          <a:xfrm>
            <a:off x="8006525" y="5140494"/>
            <a:ext cx="3256674" cy="499493"/>
          </a:xfrm>
        </p:spPr>
        <p:txBody>
          <a:bodyPr rtlCol="0"/>
          <a:lstStyle/>
          <a:p>
            <a:pPr rtl="0"/>
            <a:r>
              <a:rPr lang="es-ES" dirty="0" err="1"/>
              <a:t>Metricas</a:t>
            </a:r>
            <a:r>
              <a:rPr lang="es-ES" dirty="0"/>
              <a:t> &amp; </a:t>
            </a:r>
            <a:r>
              <a:rPr lang="es-ES" dirty="0" err="1"/>
              <a:t>Dashboard</a:t>
            </a:r>
            <a:endParaRPr lang="es-ES" dirty="0"/>
          </a:p>
        </p:txBody>
      </p:sp>
      <p:sp>
        <p:nvSpPr>
          <p:cNvPr id="36" name="Marcador de texto 35">
            <a:extLst>
              <a:ext uri="{FF2B5EF4-FFF2-40B4-BE49-F238E27FC236}">
                <a16:creationId xmlns:a16="http://schemas.microsoft.com/office/drawing/2014/main" id="{69F05205-BC24-4284-BB47-960282D011ED}"/>
              </a:ext>
            </a:extLst>
          </p:cNvPr>
          <p:cNvSpPr>
            <a:spLocks noGrp="1"/>
          </p:cNvSpPr>
          <p:nvPr>
            <p:ph type="body" sz="half" idx="22"/>
          </p:nvPr>
        </p:nvSpPr>
        <p:spPr>
          <a:xfrm>
            <a:off x="4467663" y="3059133"/>
            <a:ext cx="3711137" cy="1165319"/>
          </a:xfrm>
        </p:spPr>
        <p:txBody>
          <a:bodyPr rtlCol="0">
            <a:normAutofit fontScale="62500" lnSpcReduction="20000"/>
          </a:bodyPr>
          <a:lstStyle/>
          <a:p>
            <a:r>
              <a:rPr lang="es-AR" sz="2900" dirty="0"/>
              <a:t>Conversión de tipos de datos</a:t>
            </a:r>
          </a:p>
          <a:p>
            <a:pPr>
              <a:lnSpc>
                <a:spcPct val="120000"/>
              </a:lnSpc>
              <a:spcBef>
                <a:spcPts val="0"/>
              </a:spcBef>
            </a:pPr>
            <a:r>
              <a:rPr lang="es-AR" sz="2900" dirty="0"/>
              <a:t>Creación de columnas</a:t>
            </a:r>
          </a:p>
          <a:p>
            <a:pPr>
              <a:lnSpc>
                <a:spcPct val="120000"/>
              </a:lnSpc>
              <a:spcBef>
                <a:spcPts val="0"/>
              </a:spcBef>
            </a:pPr>
            <a:r>
              <a:rPr lang="es-AR" sz="2900" dirty="0"/>
              <a:t>Verificación de nulos, absurdos,            duplicados &amp; Limpieza de </a:t>
            </a:r>
            <a:r>
              <a:rPr lang="es-AR" sz="2900" dirty="0" err="1"/>
              <a:t>NaN</a:t>
            </a:r>
            <a:endParaRPr lang="es-AR" sz="2900" dirty="0"/>
          </a:p>
          <a:p>
            <a:pPr rtl="0"/>
            <a:endParaRPr lang="es-ES" dirty="0"/>
          </a:p>
        </p:txBody>
      </p:sp>
      <p:sp>
        <p:nvSpPr>
          <p:cNvPr id="37" name="Marcador de texto 36">
            <a:extLst>
              <a:ext uri="{FF2B5EF4-FFF2-40B4-BE49-F238E27FC236}">
                <a16:creationId xmlns:a16="http://schemas.microsoft.com/office/drawing/2014/main" id="{D78092F6-F4AA-40B6-B5DE-CEA37AB1A9D2}"/>
              </a:ext>
            </a:extLst>
          </p:cNvPr>
          <p:cNvSpPr>
            <a:spLocks noGrp="1"/>
          </p:cNvSpPr>
          <p:nvPr>
            <p:ph type="body" sz="half" idx="23"/>
          </p:nvPr>
        </p:nvSpPr>
        <p:spPr>
          <a:xfrm>
            <a:off x="8006524" y="2980385"/>
            <a:ext cx="3538863" cy="1445557"/>
          </a:xfrm>
        </p:spPr>
        <p:txBody>
          <a:bodyPr rtlCol="0">
            <a:normAutofit fontScale="70000" lnSpcReduction="20000"/>
          </a:bodyPr>
          <a:lstStyle/>
          <a:p>
            <a:pPr>
              <a:lnSpc>
                <a:spcPct val="120000"/>
              </a:lnSpc>
              <a:spcBef>
                <a:spcPts val="0"/>
              </a:spcBef>
            </a:pPr>
            <a:r>
              <a:rPr lang="es-AR" sz="2300" dirty="0"/>
              <a:t>Análisis descriptivo</a:t>
            </a:r>
          </a:p>
          <a:p>
            <a:pPr>
              <a:lnSpc>
                <a:spcPct val="120000"/>
              </a:lnSpc>
              <a:spcBef>
                <a:spcPts val="0"/>
              </a:spcBef>
            </a:pPr>
            <a:r>
              <a:rPr lang="es-AR" sz="2300" dirty="0"/>
              <a:t>Columnas</a:t>
            </a:r>
          </a:p>
          <a:p>
            <a:pPr>
              <a:lnSpc>
                <a:spcPct val="120000"/>
              </a:lnSpc>
              <a:spcBef>
                <a:spcPts val="0"/>
              </a:spcBef>
            </a:pPr>
            <a:r>
              <a:rPr lang="es-AR" sz="2300" dirty="0"/>
              <a:t>Horarios &amp; días de servicio</a:t>
            </a:r>
          </a:p>
          <a:p>
            <a:pPr>
              <a:lnSpc>
                <a:spcPct val="120000"/>
              </a:lnSpc>
              <a:spcBef>
                <a:spcPts val="0"/>
              </a:spcBef>
            </a:pPr>
            <a:r>
              <a:rPr lang="es-AR" sz="2300" dirty="0"/>
              <a:t>Análisis univariante ,bivariante &amp; Correlación de los datos</a:t>
            </a:r>
          </a:p>
          <a:p>
            <a:pPr rtl="0"/>
            <a:endParaRPr lang="es-ES" dirty="0"/>
          </a:p>
        </p:txBody>
      </p:sp>
      <p:sp>
        <p:nvSpPr>
          <p:cNvPr id="38" name="Marcador de texto 37">
            <a:extLst>
              <a:ext uri="{FF2B5EF4-FFF2-40B4-BE49-F238E27FC236}">
                <a16:creationId xmlns:a16="http://schemas.microsoft.com/office/drawing/2014/main" id="{4EC928A2-6A4A-452E-8823-81F26EA40C9C}"/>
              </a:ext>
            </a:extLst>
          </p:cNvPr>
          <p:cNvSpPr>
            <a:spLocks noGrp="1"/>
          </p:cNvSpPr>
          <p:nvPr>
            <p:ph type="body" sz="half" idx="24"/>
          </p:nvPr>
        </p:nvSpPr>
        <p:spPr>
          <a:xfrm>
            <a:off x="928801" y="5564058"/>
            <a:ext cx="2690700" cy="760542"/>
          </a:xfrm>
        </p:spPr>
        <p:txBody>
          <a:bodyPr rtlCol="0">
            <a:normAutofit fontScale="70000" lnSpcReduction="20000"/>
          </a:bodyPr>
          <a:lstStyle/>
          <a:p>
            <a:r>
              <a:rPr lang="es-AR" sz="2300" dirty="0"/>
              <a:t>Identificación de </a:t>
            </a:r>
            <a:r>
              <a:rPr lang="es-AR" sz="2300" dirty="0" err="1"/>
              <a:t>Insigths</a:t>
            </a:r>
            <a:endParaRPr lang="es-AR" sz="2300" dirty="0"/>
          </a:p>
          <a:p>
            <a:r>
              <a:rPr lang="es-AR" sz="2300" dirty="0"/>
              <a:t>Definición de Hipótesis y generación de los Test </a:t>
            </a:r>
          </a:p>
          <a:p>
            <a:pPr rtl="0"/>
            <a:endParaRPr lang="es-ES" dirty="0"/>
          </a:p>
        </p:txBody>
      </p:sp>
      <p:sp>
        <p:nvSpPr>
          <p:cNvPr id="39" name="Marcador de texto 38">
            <a:extLst>
              <a:ext uri="{FF2B5EF4-FFF2-40B4-BE49-F238E27FC236}">
                <a16:creationId xmlns:a16="http://schemas.microsoft.com/office/drawing/2014/main" id="{0388AEE0-2630-4EEB-80E0-53D74792BE97}"/>
              </a:ext>
            </a:extLst>
          </p:cNvPr>
          <p:cNvSpPr>
            <a:spLocks noGrp="1"/>
          </p:cNvSpPr>
          <p:nvPr>
            <p:ph type="body" sz="half" idx="25"/>
          </p:nvPr>
        </p:nvSpPr>
        <p:spPr>
          <a:xfrm>
            <a:off x="4467662" y="5564058"/>
            <a:ext cx="3380937" cy="991950"/>
          </a:xfrm>
        </p:spPr>
        <p:txBody>
          <a:bodyPr rtlCol="0">
            <a:normAutofit/>
          </a:bodyPr>
          <a:lstStyle/>
          <a:p>
            <a:r>
              <a:rPr lang="es-AR" dirty="0"/>
              <a:t>Definición de Business Case</a:t>
            </a:r>
          </a:p>
          <a:p>
            <a:r>
              <a:rPr lang="es-AR" dirty="0"/>
              <a:t>Generación &amp; elaboración de escenarios</a:t>
            </a:r>
            <a:r>
              <a:rPr lang="es-ES" dirty="0"/>
              <a:t>.</a:t>
            </a:r>
          </a:p>
        </p:txBody>
      </p:sp>
      <p:sp>
        <p:nvSpPr>
          <p:cNvPr id="40" name="Marcador de texto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564058"/>
            <a:ext cx="3256674" cy="991950"/>
          </a:xfrm>
        </p:spPr>
        <p:txBody>
          <a:bodyPr rtlCol="0">
            <a:normAutofit/>
          </a:bodyPr>
          <a:lstStyle/>
          <a:p>
            <a:r>
              <a:rPr lang="es-AR" dirty="0"/>
              <a:t>Generación de métricas</a:t>
            </a:r>
          </a:p>
          <a:p>
            <a:r>
              <a:rPr lang="es-AR" dirty="0"/>
              <a:t>Generación de escenarios con sus dashboards</a:t>
            </a:r>
          </a:p>
          <a:p>
            <a:pPr rtl="0"/>
            <a:endParaRPr lang="es-ES" dirty="0"/>
          </a:p>
        </p:txBody>
      </p:sp>
      <p:pic>
        <p:nvPicPr>
          <p:cNvPr id="51" name="Marcador de posición de imagen 50" descr="Trabajo escrito">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8940" y="1757980"/>
            <a:ext cx="862926" cy="864000"/>
          </a:xfrm>
        </p:spPr>
      </p:pic>
      <p:pic>
        <p:nvPicPr>
          <p:cNvPr id="71" name="Marcador de posición de imagen 70" descr="Lista de comprobación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32166" y="1757980"/>
            <a:ext cx="867600" cy="868680"/>
          </a:xfrm>
        </p:spPr>
      </p:pic>
      <p:sp>
        <p:nvSpPr>
          <p:cNvPr id="11" name="Marcador de texto 34">
            <a:extLst>
              <a:ext uri="{FF2B5EF4-FFF2-40B4-BE49-F238E27FC236}">
                <a16:creationId xmlns:a16="http://schemas.microsoft.com/office/drawing/2014/main" id="{2FDA1A64-4593-A57A-8C0D-33B7746C9DB8}"/>
              </a:ext>
            </a:extLst>
          </p:cNvPr>
          <p:cNvSpPr>
            <a:spLocks noGrp="1"/>
          </p:cNvSpPr>
          <p:nvPr>
            <p:ph type="body" sz="half" idx="21"/>
          </p:nvPr>
        </p:nvSpPr>
        <p:spPr>
          <a:xfrm>
            <a:off x="928688" y="3059113"/>
            <a:ext cx="3257550" cy="1165360"/>
          </a:xfrm>
        </p:spPr>
        <p:txBody>
          <a:bodyPr rtlCol="0">
            <a:noAutofit/>
          </a:bodyPr>
          <a:lstStyle/>
          <a:p>
            <a:pPr>
              <a:spcBef>
                <a:spcPts val="0"/>
              </a:spcBef>
            </a:pPr>
            <a:r>
              <a:rPr lang="es-AR" dirty="0"/>
              <a:t>Tamaño de la </a:t>
            </a:r>
            <a:r>
              <a:rPr lang="es-AR" dirty="0" err="1"/>
              <a:t>bbdd</a:t>
            </a:r>
            <a:endParaRPr lang="es-AR" dirty="0"/>
          </a:p>
          <a:p>
            <a:pPr>
              <a:spcBef>
                <a:spcPts val="0"/>
              </a:spcBef>
            </a:pPr>
            <a:r>
              <a:rPr lang="es-AR" dirty="0"/>
              <a:t>Tipo de datos</a:t>
            </a:r>
          </a:p>
          <a:p>
            <a:pPr>
              <a:spcBef>
                <a:spcPts val="0"/>
              </a:spcBef>
            </a:pPr>
            <a:r>
              <a:rPr lang="es-AR" dirty="0"/>
              <a:t>Columnas disponibles</a:t>
            </a:r>
            <a:endParaRPr lang="es-ES" dirty="0"/>
          </a:p>
        </p:txBody>
      </p:sp>
      <p:pic>
        <p:nvPicPr>
          <p:cNvPr id="13" name="Marcador de posición de imagen 76" descr="Diana">
            <a:extLst>
              <a:ext uri="{FF2B5EF4-FFF2-40B4-BE49-F238E27FC236}">
                <a16:creationId xmlns:a16="http://schemas.microsoft.com/office/drawing/2014/main" id="{CE7F77D1-1896-B503-02EA-A25D584144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86478" y="4283791"/>
            <a:ext cx="867600" cy="868680"/>
          </a:xfrm>
          <a:prstGeom prst="ellipse">
            <a:avLst/>
          </a:prstGeom>
          <a:noFill/>
          <a:ln w="19050">
            <a:noFill/>
          </a:ln>
        </p:spPr>
      </p:pic>
      <p:pic>
        <p:nvPicPr>
          <p:cNvPr id="6" name="Graphic 53" descr="Money with solid fill">
            <a:extLst>
              <a:ext uri="{FF2B5EF4-FFF2-40B4-BE49-F238E27FC236}">
                <a16:creationId xmlns:a16="http://schemas.microsoft.com/office/drawing/2014/main" id="{102F0048-DFB9-C809-B6DB-D266B7CD7F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86125" y="4226094"/>
            <a:ext cx="914400" cy="914400"/>
          </a:xfrm>
          <a:prstGeom prst="rect">
            <a:avLst/>
          </a:prstGeom>
        </p:spPr>
      </p:pic>
      <p:pic>
        <p:nvPicPr>
          <p:cNvPr id="12" name="Gráfico 11" descr="Gráfico de barras contorno">
            <a:extLst>
              <a:ext uri="{FF2B5EF4-FFF2-40B4-BE49-F238E27FC236}">
                <a16:creationId xmlns:a16="http://schemas.microsoft.com/office/drawing/2014/main" id="{63648C61-5B8E-32F8-3321-C3C48FA14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15401" y="4276894"/>
            <a:ext cx="914400" cy="914400"/>
          </a:xfrm>
          <a:prstGeom prst="rect">
            <a:avLst/>
          </a:prstGeom>
        </p:spPr>
      </p:pic>
      <p:pic>
        <p:nvPicPr>
          <p:cNvPr id="15" name="Gráfico 14" descr="Luces encendidas con relleno sólido">
            <a:extLst>
              <a:ext uri="{FF2B5EF4-FFF2-40B4-BE49-F238E27FC236}">
                <a16:creationId xmlns:a16="http://schemas.microsoft.com/office/drawing/2014/main" id="{460601DA-17E8-8D2A-EB03-D4E514F050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40066" y="1624946"/>
            <a:ext cx="914400" cy="914400"/>
          </a:xfrm>
          <a:prstGeom prst="rect">
            <a:avLst/>
          </a:prstGeom>
        </p:spPr>
      </p:pic>
    </p:spTree>
    <p:extLst>
      <p:ext uri="{BB962C8B-B14F-4D97-AF65-F5344CB8AC3E}">
        <p14:creationId xmlns:p14="http://schemas.microsoft.com/office/powerpoint/2010/main" val="21842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69"/>
            <a:ext cx="6479983" cy="1153525"/>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sz="3600" dirty="0"/>
              <a:t>ANÁLISIS EXPLORATORIO</a:t>
            </a:r>
          </a:p>
          <a:p>
            <a:r>
              <a:rPr lang="es-AR" sz="3600" dirty="0"/>
              <a:t>&amp; ENTENDIMIENTO</a:t>
            </a:r>
            <a:endParaRPr lang="es-ES" sz="3600" dirty="0"/>
          </a:p>
        </p:txBody>
      </p:sp>
      <p:graphicFrame>
        <p:nvGraphicFramePr>
          <p:cNvPr id="12" name="Tabla 11">
            <a:extLst>
              <a:ext uri="{FF2B5EF4-FFF2-40B4-BE49-F238E27FC236}">
                <a16:creationId xmlns:a16="http://schemas.microsoft.com/office/drawing/2014/main" id="{132817FA-702F-C992-F756-4C6A0396BAF2}"/>
              </a:ext>
            </a:extLst>
          </p:cNvPr>
          <p:cNvGraphicFramePr>
            <a:graphicFrameLocks noGrp="1"/>
          </p:cNvGraphicFramePr>
          <p:nvPr>
            <p:extLst>
              <p:ext uri="{D42A27DB-BD31-4B8C-83A1-F6EECF244321}">
                <p14:modId xmlns:p14="http://schemas.microsoft.com/office/powerpoint/2010/main" val="3622559490"/>
              </p:ext>
            </p:extLst>
          </p:nvPr>
        </p:nvGraphicFramePr>
        <p:xfrm>
          <a:off x="1374775" y="2081741"/>
          <a:ext cx="8127999" cy="3337560"/>
        </p:xfrm>
        <a:graphic>
          <a:graphicData uri="http://schemas.openxmlformats.org/drawingml/2006/table">
            <a:tbl>
              <a:tblPr firstRow="1" bandRow="1">
                <a:tableStyleId>{21E4AEA4-8DFA-4A89-87EB-49C32662AFE0}</a:tableStyleId>
              </a:tblPr>
              <a:tblGrid>
                <a:gridCol w="2387600">
                  <a:extLst>
                    <a:ext uri="{9D8B030D-6E8A-4147-A177-3AD203B41FA5}">
                      <a16:colId xmlns:a16="http://schemas.microsoft.com/office/drawing/2014/main" val="627938754"/>
                    </a:ext>
                  </a:extLst>
                </a:gridCol>
                <a:gridCol w="3031066">
                  <a:extLst>
                    <a:ext uri="{9D8B030D-6E8A-4147-A177-3AD203B41FA5}">
                      <a16:colId xmlns:a16="http://schemas.microsoft.com/office/drawing/2014/main" val="403113047"/>
                    </a:ext>
                  </a:extLst>
                </a:gridCol>
                <a:gridCol w="2709333">
                  <a:extLst>
                    <a:ext uri="{9D8B030D-6E8A-4147-A177-3AD203B41FA5}">
                      <a16:colId xmlns:a16="http://schemas.microsoft.com/office/drawing/2014/main" val="3552091266"/>
                    </a:ext>
                  </a:extLst>
                </a:gridCol>
              </a:tblGrid>
              <a:tr h="370840">
                <a:tc>
                  <a:txBody>
                    <a:bodyPr/>
                    <a:lstStyle/>
                    <a:p>
                      <a:endParaRPr lang="es-AR" dirty="0"/>
                    </a:p>
                  </a:txBody>
                  <a:tcPr/>
                </a:tc>
                <a:tc>
                  <a:txBody>
                    <a:bodyPr/>
                    <a:lstStyle/>
                    <a:p>
                      <a:r>
                        <a:rPr lang="es-AR" dirty="0"/>
                        <a:t>Columna</a:t>
                      </a:r>
                    </a:p>
                  </a:txBody>
                  <a:tcPr/>
                </a:tc>
                <a:tc>
                  <a:txBody>
                    <a:bodyPr/>
                    <a:lstStyle/>
                    <a:p>
                      <a:r>
                        <a:rPr lang="es-AR" dirty="0"/>
                        <a:t>Tipo de Variable</a:t>
                      </a:r>
                    </a:p>
                  </a:txBody>
                  <a:tcPr/>
                </a:tc>
                <a:extLst>
                  <a:ext uri="{0D108BD9-81ED-4DB2-BD59-A6C34878D82A}">
                    <a16:rowId xmlns:a16="http://schemas.microsoft.com/office/drawing/2014/main" val="3145913006"/>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224951990"/>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315461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383126955"/>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664926032"/>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025354154"/>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279794181"/>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691091618"/>
                  </a:ext>
                </a:extLst>
              </a:tr>
              <a:tr h="370840">
                <a:tc>
                  <a:txBody>
                    <a:bodyPr/>
                    <a:lstStyle/>
                    <a:p>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2091850965"/>
                  </a:ext>
                </a:extLst>
              </a:tr>
            </a:tbl>
          </a:graphicData>
        </a:graphic>
      </p:graphicFrame>
    </p:spTree>
    <p:extLst>
      <p:ext uri="{BB962C8B-B14F-4D97-AF65-F5344CB8AC3E}">
        <p14:creationId xmlns:p14="http://schemas.microsoft.com/office/powerpoint/2010/main" val="192049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F158790-91C9-E41B-4717-89496212FAE5}"/>
              </a:ext>
            </a:extLst>
          </p:cNvPr>
          <p:cNvSpPr/>
          <p:nvPr/>
        </p:nvSpPr>
        <p:spPr>
          <a:xfrm>
            <a:off x="911762" y="12701"/>
            <a:ext cx="162413" cy="115352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Título 1">
            <a:extLst>
              <a:ext uri="{FF2B5EF4-FFF2-40B4-BE49-F238E27FC236}">
                <a16:creationId xmlns:a16="http://schemas.microsoft.com/office/drawing/2014/main" id="{1E2B7EE2-F931-1C84-0BE3-0C0251CD4B88}"/>
              </a:ext>
            </a:extLst>
          </p:cNvPr>
          <p:cNvSpPr txBox="1">
            <a:spLocks/>
          </p:cNvSpPr>
          <p:nvPr/>
        </p:nvSpPr>
        <p:spPr>
          <a:xfrm>
            <a:off x="1163075" y="125370"/>
            <a:ext cx="3218425" cy="817606"/>
          </a:xfrm>
          <a:prstGeom prst="rect">
            <a:avLst/>
          </a:prstGeom>
        </p:spPr>
        <p:txBody>
          <a:bodyPr rtlCol="0"/>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s-AR" dirty="0">
                <a:gradFill flip="none" rotWithShape="1">
                  <a:gsLst>
                    <a:gs pos="0">
                      <a:srgbClr val="0396D8"/>
                    </a:gs>
                    <a:gs pos="100000">
                      <a:schemeClr val="accent1"/>
                    </a:gs>
                  </a:gsLst>
                  <a:lin ang="0" scaled="1"/>
                  <a:tileRect/>
                </a:gradFill>
                <a:latin typeface="Arial Black" panose="020B0A04020102020204" pitchFamily="34" charset="0"/>
              </a:rPr>
              <a:t>BUSINESS CASE</a:t>
            </a:r>
            <a:endParaRPr lang="es-ES" dirty="0">
              <a:gradFill flip="none" rotWithShape="1">
                <a:gsLst>
                  <a:gs pos="0">
                    <a:srgbClr val="0396D8"/>
                  </a:gs>
                  <a:gs pos="100000">
                    <a:schemeClr val="accent1"/>
                  </a:gs>
                </a:gsLst>
                <a:lin ang="0" scaled="1"/>
                <a:tileRect/>
              </a:gradFill>
              <a:latin typeface="Arial Black" panose="020B0A04020102020204" pitchFamily="34" charset="0"/>
            </a:endParaRPr>
          </a:p>
        </p:txBody>
      </p:sp>
      <p:sp>
        <p:nvSpPr>
          <p:cNvPr id="2" name="Rectángulo 1">
            <a:extLst>
              <a:ext uri="{FF2B5EF4-FFF2-40B4-BE49-F238E27FC236}">
                <a16:creationId xmlns:a16="http://schemas.microsoft.com/office/drawing/2014/main" id="{3EF3E289-B816-4F33-4C4C-AB901F9D0C6C}"/>
              </a:ext>
            </a:extLst>
          </p:cNvPr>
          <p:cNvSpPr/>
          <p:nvPr/>
        </p:nvSpPr>
        <p:spPr>
          <a:xfrm>
            <a:off x="0" y="6296024"/>
            <a:ext cx="12192000" cy="561975"/>
          </a:xfrm>
          <a:prstGeom prst="rect">
            <a:avLst/>
          </a:prstGeom>
          <a:gradFill flip="none" rotWithShape="1">
            <a:gsLst>
              <a:gs pos="0">
                <a:srgbClr val="009ADA"/>
              </a:gs>
              <a:gs pos="75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3421331993"/>
      </p:ext>
    </p:extLst>
  </p:cSld>
  <p:clrMapOvr>
    <a:masterClrMapping/>
  </p:clrMapOvr>
</p:sld>
</file>

<file path=ppt/theme/theme1.xml><?xml version="1.0" encoding="utf-8"?>
<a:theme xmlns:a="http://schemas.openxmlformats.org/drawingml/2006/main" name="Tema d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10_TF22920738.potx" id="{56116BBC-8527-47FF-80CD-6FAD4571CB65}" vid="{73F5FF7D-D355-46E8-80EA-7F016E6C3A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moderna y elegante en negrita</Template>
  <TotalTime>4465</TotalTime>
  <Words>1539</Words>
  <Application>Microsoft Office PowerPoint</Application>
  <PresentationFormat>Panorámica</PresentationFormat>
  <Paragraphs>394</Paragraphs>
  <Slides>26</Slides>
  <Notes>17</Notes>
  <HiddenSlides>2</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26</vt:i4>
      </vt:variant>
    </vt:vector>
  </HeadingPairs>
  <TitlesOfParts>
    <vt:vector size="36" baseType="lpstr">
      <vt:lpstr>SimSun</vt:lpstr>
      <vt:lpstr>Graphik Black</vt:lpstr>
      <vt:lpstr>Arial Black</vt:lpstr>
      <vt:lpstr>Arial</vt:lpstr>
      <vt:lpstr>Calibri</vt:lpstr>
      <vt:lpstr>Speak Pro</vt:lpstr>
      <vt:lpstr>Consolas</vt:lpstr>
      <vt:lpstr>Avenir Next LT Pro</vt:lpstr>
      <vt:lpstr>Graphik</vt:lpstr>
      <vt:lpstr>Tema de Office</vt:lpstr>
      <vt:lpstr>ANÁLISIS DE INTERACCIONES</vt:lpstr>
      <vt:lpstr>CONTENIDO DIAPOSITIVA</vt:lpstr>
      <vt:lpstr>Presentación de PowerPoint</vt:lpstr>
      <vt:lpstr>CONTENIDO DIAPOSITIVA</vt:lpstr>
      <vt:lpstr>CONTEXTO &amp; OBJETIVO</vt:lpstr>
      <vt:lpstr>Presentación de PowerPoint</vt:lpstr>
      <vt:lpstr>RESUMEN DEL PROYECTO &amp;  TRABAJO REALIZADO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 </vt:lpstr>
      <vt:lpstr>Presentación de PowerPoint</vt:lpstr>
      <vt:lpstr>Presentación de PowerPoint</vt:lpstr>
      <vt:lpstr>DIAPOSITIVA DE IMAGEN</vt:lpstr>
      <vt:lpstr>DIAPOSITIVA CON GRÁFICO</vt:lpstr>
      <vt:lpstr>IMAGEN CON LEYENDA DIAPOSITIVA</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INTERACCIONES</dc:title>
  <dc:creator>Pablo Mendez</dc:creator>
  <cp:lastModifiedBy>Pablo Mendez</cp:lastModifiedBy>
  <cp:revision>8</cp:revision>
  <dcterms:created xsi:type="dcterms:W3CDTF">2023-12-08T13:44:26Z</dcterms:created>
  <dcterms:modified xsi:type="dcterms:W3CDTF">2023-12-13T15:57:18Z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